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8"/>
  </p:notesMasterIdLst>
  <p:sldIdLst>
    <p:sldId id="256" r:id="rId2"/>
    <p:sldId id="257" r:id="rId3"/>
    <p:sldId id="384" r:id="rId4"/>
    <p:sldId id="385" r:id="rId5"/>
    <p:sldId id="439" r:id="rId6"/>
    <p:sldId id="440" r:id="rId7"/>
    <p:sldId id="442" r:id="rId8"/>
    <p:sldId id="451" r:id="rId9"/>
    <p:sldId id="452" r:id="rId10"/>
    <p:sldId id="438" r:id="rId11"/>
    <p:sldId id="444" r:id="rId12"/>
    <p:sldId id="443" r:id="rId13"/>
    <p:sldId id="445" r:id="rId14"/>
    <p:sldId id="446" r:id="rId15"/>
    <p:sldId id="449" r:id="rId16"/>
    <p:sldId id="447" r:id="rId17"/>
    <p:sldId id="456" r:id="rId18"/>
    <p:sldId id="469" r:id="rId19"/>
    <p:sldId id="453" r:id="rId20"/>
    <p:sldId id="437" r:id="rId21"/>
    <p:sldId id="455" r:id="rId22"/>
    <p:sldId id="457" r:id="rId23"/>
    <p:sldId id="458" r:id="rId24"/>
    <p:sldId id="459" r:id="rId25"/>
    <p:sldId id="467" r:id="rId26"/>
    <p:sldId id="472" r:id="rId27"/>
    <p:sldId id="465" r:id="rId28"/>
    <p:sldId id="471" r:id="rId29"/>
    <p:sldId id="454" r:id="rId30"/>
    <p:sldId id="473" r:id="rId31"/>
    <p:sldId id="470" r:id="rId32"/>
    <p:sldId id="460" r:id="rId33"/>
    <p:sldId id="462" r:id="rId34"/>
    <p:sldId id="464" r:id="rId35"/>
    <p:sldId id="463" r:id="rId36"/>
    <p:sldId id="468" r:id="rId37"/>
    <p:sldId id="461" r:id="rId38"/>
    <p:sldId id="474" r:id="rId39"/>
    <p:sldId id="466" r:id="rId40"/>
    <p:sldId id="475" r:id="rId41"/>
    <p:sldId id="477" r:id="rId42"/>
    <p:sldId id="480" r:id="rId43"/>
    <p:sldId id="482" r:id="rId44"/>
    <p:sldId id="485" r:id="rId45"/>
    <p:sldId id="484" r:id="rId46"/>
    <p:sldId id="483" r:id="rId47"/>
    <p:sldId id="476" r:id="rId48"/>
    <p:sldId id="487" r:id="rId49"/>
    <p:sldId id="519" r:id="rId50"/>
    <p:sldId id="491" r:id="rId51"/>
    <p:sldId id="489" r:id="rId52"/>
    <p:sldId id="492" r:id="rId53"/>
    <p:sldId id="493" r:id="rId54"/>
    <p:sldId id="497" r:id="rId55"/>
    <p:sldId id="490" r:id="rId56"/>
    <p:sldId id="494" r:id="rId57"/>
    <p:sldId id="495" r:id="rId58"/>
    <p:sldId id="500" r:id="rId59"/>
    <p:sldId id="499" r:id="rId60"/>
    <p:sldId id="501" r:id="rId61"/>
    <p:sldId id="502" r:id="rId62"/>
    <p:sldId id="503" r:id="rId63"/>
    <p:sldId id="504" r:id="rId64"/>
    <p:sldId id="506" r:id="rId65"/>
    <p:sldId id="507" r:id="rId66"/>
    <p:sldId id="508" r:id="rId67"/>
    <p:sldId id="509" r:id="rId68"/>
    <p:sldId id="516" r:id="rId69"/>
    <p:sldId id="517" r:id="rId70"/>
    <p:sldId id="518" r:id="rId71"/>
    <p:sldId id="510" r:id="rId72"/>
    <p:sldId id="511" r:id="rId73"/>
    <p:sldId id="512" r:id="rId74"/>
    <p:sldId id="513" r:id="rId75"/>
    <p:sldId id="515" r:id="rId76"/>
    <p:sldId id="514" r:id="rId77"/>
  </p:sldIdLst>
  <p:sldSz cx="18288000" cy="10287000"/>
  <p:notesSz cx="6858000" cy="9144000"/>
  <p:embeddedFontLst>
    <p:embeddedFont>
      <p:font typeface="Bricolage Grotesque" panose="020B0605040402000204" pitchFamily="34" charset="0"/>
      <p:regular r:id="rId79"/>
      <p:bold r:id="rId80"/>
    </p:embeddedFont>
    <p:embeddedFont>
      <p:font typeface="Helvetica Neue" panose="02000503000000020004" pitchFamily="2" charset="0"/>
      <p:regular r:id="rId81"/>
      <p:bold r:id="rId82"/>
      <p:italic r:id="rId83"/>
      <p:boldItalic r:id="rId84"/>
    </p:embeddedFont>
    <p:embeddedFont>
      <p:font typeface="Poppins" pitchFamily="2" charset="77"/>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23" roundtripDataSignature="AMtx7mjJKH3iqfMV2/DVdGu5IAq5x9ie1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4D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89063" autoAdjust="0"/>
  </p:normalViewPr>
  <p:slideViewPr>
    <p:cSldViewPr snapToGrid="0">
      <p:cViewPr varScale="1">
        <p:scale>
          <a:sx n="65" d="100"/>
          <a:sy n="65" d="100"/>
        </p:scale>
        <p:origin x="1200" y="2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6.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1.fntdata"/><Relationship Id="rId123" Type="http://customschemas.google.com/relationships/presentationmetadata" Target="metadata"/><Relationship Id="rId5" Type="http://schemas.openxmlformats.org/officeDocument/2006/relationships/slide" Target="slides/slide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2.fntdata"/><Relationship Id="rId85"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5.fntdata"/><Relationship Id="rId88"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font" Target="fonts/font3.fntdata"/><Relationship Id="rId86"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9.fntdata"/><Relationship Id="rId61" Type="http://schemas.openxmlformats.org/officeDocument/2006/relationships/slide" Target="slides/slide60.xml"/><Relationship Id="rId82"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2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3019503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40CA3-95E4-AE94-477D-AA57CF7F52E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1584C7E-8E0D-1DCF-7BBA-C906E30FA143}"/>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A454A72-3E21-DADD-1B97-E0A867F7B840}"/>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3433534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BBD9A-CB4C-F99F-5607-FF2B8A10BEC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DC5A94D-2A0A-4A27-F609-DB04E06075E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BE02F6FF-C20E-B96A-223A-0DBAE5EC83B1}"/>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2836835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D6DE0-94D2-DEB5-B584-47263641ED4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35E5497-B911-2194-24F5-EC7CEE6B0D7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0814A979-DBB8-CE65-E2DB-B1DA31C65C64}"/>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2261256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66A27-BA03-9BA5-5857-C12A5135829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43BF81F-0BCD-4A67-FF1D-EA8A79441E85}"/>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B3616941-9124-B407-995D-D5FE4EB9828D}"/>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αναλυτικότερα στο </a:t>
            </a:r>
          </a:p>
          <a:p>
            <a:r>
              <a:rPr lang="en-US" dirty="0"/>
              <a:t>Ετοιμότητα για την αντιμετώπιση κρίσεων</a:t>
            </a:r>
          </a:p>
          <a:p>
            <a:r>
              <a:rPr lang="en-US" dirty="0" err="1"/>
              <a:t>resilienza</a:t>
            </a:r>
            <a:endParaRPr lang="en-US" dirty="0"/>
          </a:p>
        </p:txBody>
      </p:sp>
    </p:spTree>
    <p:extLst>
      <p:ext uri="{BB962C8B-B14F-4D97-AF65-F5344CB8AC3E}">
        <p14:creationId xmlns:p14="http://schemas.microsoft.com/office/powerpoint/2010/main" val="3674814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F3E30-55C8-3213-4D9C-651A96742EC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CE917D4-7EAA-6867-F166-2B238D09FEE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1B8C93C-E8C5-3A76-9BB1-570E1CC9B515}"/>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3116726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F1903-1536-0C01-2100-BBB15CCF24E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0EA8387-784A-7333-F133-0DA93114C77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6BAA7FD-E44C-B1BA-118B-FC945B009553}"/>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3680392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BDDE1-5CD9-08A9-3C15-C201EA299F2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2B3E080-2CFD-5032-6578-759EC434A21F}"/>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179DA64-B696-A7F3-BFEF-4A9DF90CDA57}"/>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3843352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5CB34-40BB-3A6C-15F9-32FCD8149D1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8916700-CAFA-0D34-ECB7-B7F98814330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0D1AAE71-676C-7C1D-379A-7698C46C5D09}"/>
              </a:ext>
            </a:extLst>
          </p:cNvPr>
          <p:cNvSpPr>
            <a:spLocks noGrp="1"/>
          </p:cNvSpPr>
          <p:nvPr>
            <p:ph type="body" idx="1"/>
          </p:nvPr>
        </p:nvSpPr>
        <p:spPr/>
        <p:txBody>
          <a:bodyPr/>
          <a:lstStyle/>
          <a:p>
            <a:r>
              <a:rPr lang="en-US" dirty="0"/>
              <a:t>Όχι </a:t>
            </a:r>
            <a:r>
              <a:rPr lang="en-US" dirty="0" err="1"/>
              <a:t>άμεσα</a:t>
            </a:r>
            <a:endParaRPr lang="en-US" dirty="0"/>
          </a:p>
        </p:txBody>
      </p:sp>
    </p:spTree>
    <p:extLst>
      <p:ext uri="{BB962C8B-B14F-4D97-AF65-F5344CB8AC3E}">
        <p14:creationId xmlns:p14="http://schemas.microsoft.com/office/powerpoint/2010/main" val="1159385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A1957E7-04D0-2111-2C2A-B0A98302507A}"/>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8D3420E2-ADF2-43D0-FEF7-81C8A43AF65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43E9D510-7332-9E1C-A1A5-2B11B5FF4FF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8577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EADD9-4D8E-F0EF-BF1C-46EC40ABC48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7152C94-D813-DB5C-F99B-AE7FE1D2E2F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312712E-12F7-52CD-6D08-C2AFE0995EBE}"/>
              </a:ext>
            </a:extLst>
          </p:cNvPr>
          <p:cNvSpPr>
            <a:spLocks noGrp="1"/>
          </p:cNvSpPr>
          <p:nvPr>
            <p:ph type="body" idx="1"/>
          </p:nvPr>
        </p:nvSpPr>
        <p:spPr/>
        <p:txBody>
          <a:bodyPr/>
          <a:lstStyle/>
          <a:p>
            <a:r>
              <a:rPr lang="en-US" dirty="0"/>
              <a:t>Όχι </a:t>
            </a:r>
            <a:r>
              <a:rPr lang="en-US" dirty="0" err="1"/>
              <a:t>άμεσα</a:t>
            </a:r>
            <a:endParaRPr lang="en-US" dirty="0"/>
          </a:p>
        </p:txBody>
      </p:sp>
    </p:spTree>
    <p:extLst>
      <p:ext uri="{BB962C8B-B14F-4D97-AF65-F5344CB8AC3E}">
        <p14:creationId xmlns:p14="http://schemas.microsoft.com/office/powerpoint/2010/main" val="1211339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8CE06-2363-0725-0C92-0C628C16799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FA3807-872A-E37C-D420-52772B51417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A8D1C4A-6E3A-9AE9-A13B-0879692634A5}"/>
              </a:ext>
            </a:extLst>
          </p:cNvPr>
          <p:cNvSpPr>
            <a:spLocks noGrp="1"/>
          </p:cNvSpPr>
          <p:nvPr>
            <p:ph type="body" idx="1"/>
          </p:nvPr>
        </p:nvSpPr>
        <p:spPr/>
        <p:txBody>
          <a:bodyPr/>
          <a:lstStyle/>
          <a:p>
            <a:r>
              <a:rPr lang="en-US" dirty="0"/>
              <a:t>Όχι </a:t>
            </a:r>
            <a:r>
              <a:rPr lang="en-US" dirty="0" err="1"/>
              <a:t>άμεσα</a:t>
            </a:r>
            <a:endParaRPr lang="en-US" dirty="0"/>
          </a:p>
        </p:txBody>
      </p:sp>
    </p:spTree>
    <p:extLst>
      <p:ext uri="{BB962C8B-B14F-4D97-AF65-F5344CB8AC3E}">
        <p14:creationId xmlns:p14="http://schemas.microsoft.com/office/powerpoint/2010/main" val="2044558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0F5C6-0334-CD57-190E-5E79629808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6E0F115-922F-2C63-7644-7F126060C20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476C817-54B7-ECC1-EDF7-C862659AC711}"/>
              </a:ext>
            </a:extLst>
          </p:cNvPr>
          <p:cNvSpPr>
            <a:spLocks noGrp="1"/>
          </p:cNvSpPr>
          <p:nvPr>
            <p:ph type="body" idx="1"/>
          </p:nvPr>
        </p:nvSpPr>
        <p:spPr/>
        <p:txBody>
          <a:bodyPr/>
          <a:lstStyle/>
          <a:p>
            <a:r>
              <a:rPr lang="en-US" dirty="0"/>
              <a:t>Όχι </a:t>
            </a:r>
            <a:r>
              <a:rPr lang="en-US" dirty="0" err="1"/>
              <a:t>άμεσα</a:t>
            </a:r>
            <a:endParaRPr lang="en-US" dirty="0"/>
          </a:p>
        </p:txBody>
      </p:sp>
    </p:spTree>
    <p:extLst>
      <p:ext uri="{BB962C8B-B14F-4D97-AF65-F5344CB8AC3E}">
        <p14:creationId xmlns:p14="http://schemas.microsoft.com/office/powerpoint/2010/main" val="564924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DB738-DC6C-C93E-60AB-37ABD4F6D27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EF3713D-91ED-EB6D-6455-14795868AAB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EF0506DC-79E1-113D-E660-4B7071BB5A60}"/>
              </a:ext>
            </a:extLst>
          </p:cNvPr>
          <p:cNvSpPr>
            <a:spLocks noGrp="1"/>
          </p:cNvSpPr>
          <p:nvPr>
            <p:ph type="body" idx="1"/>
          </p:nvPr>
        </p:nvSpPr>
        <p:spPr/>
        <p:txBody>
          <a:bodyPr/>
          <a:lstStyle/>
          <a:p>
            <a:r>
              <a:rPr lang="en-US" dirty="0"/>
              <a:t>Όχι </a:t>
            </a:r>
            <a:r>
              <a:rPr lang="en-US" dirty="0" err="1"/>
              <a:t>άμεσα</a:t>
            </a:r>
            <a:endParaRPr lang="en-US" dirty="0"/>
          </a:p>
        </p:txBody>
      </p:sp>
    </p:spTree>
    <p:extLst>
      <p:ext uri="{BB962C8B-B14F-4D97-AF65-F5344CB8AC3E}">
        <p14:creationId xmlns:p14="http://schemas.microsoft.com/office/powerpoint/2010/main" val="10597735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0B326-D05B-D07D-F67B-DA43E7586B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B09C4AA-7F64-B546-6457-A24054D0673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B672528-91AD-BDDA-258A-32AB8C3B160D}"/>
              </a:ext>
            </a:extLst>
          </p:cNvPr>
          <p:cNvSpPr>
            <a:spLocks noGrp="1"/>
          </p:cNvSpPr>
          <p:nvPr>
            <p:ph type="body" idx="1"/>
          </p:nvPr>
        </p:nvSpPr>
        <p:spPr/>
        <p:txBody>
          <a:bodyPr/>
          <a:lstStyle/>
          <a:p>
            <a:r>
              <a:rPr lang="en-US" dirty="0"/>
              <a:t>Όχι </a:t>
            </a:r>
            <a:r>
              <a:rPr lang="en-US" dirty="0" err="1"/>
              <a:t>άμεσα</a:t>
            </a:r>
            <a:endParaRPr lang="en-US" dirty="0"/>
          </a:p>
        </p:txBody>
      </p:sp>
    </p:spTree>
    <p:extLst>
      <p:ext uri="{BB962C8B-B14F-4D97-AF65-F5344CB8AC3E}">
        <p14:creationId xmlns:p14="http://schemas.microsoft.com/office/powerpoint/2010/main" val="2581163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FBF86-BAA9-E7CB-240E-0F89C143153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C7D80A4-395E-9868-872C-0D0A84D1989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97EF2FD-A9D9-A073-EE56-16814DC32430}"/>
              </a:ext>
            </a:extLst>
          </p:cNvPr>
          <p:cNvSpPr>
            <a:spLocks noGrp="1"/>
          </p:cNvSpPr>
          <p:nvPr>
            <p:ph type="body" idx="1"/>
          </p:nvPr>
        </p:nvSpPr>
        <p:spPr/>
        <p:txBody>
          <a:bodyPr/>
          <a:lstStyle/>
          <a:p>
            <a:r>
              <a:rPr lang="en-US" dirty="0"/>
              <a:t>Όχι </a:t>
            </a:r>
            <a:r>
              <a:rPr lang="en-US" dirty="0" err="1"/>
              <a:t>άμεσα</a:t>
            </a:r>
            <a:endParaRPr lang="en-US" dirty="0"/>
          </a:p>
        </p:txBody>
      </p:sp>
    </p:spTree>
    <p:extLst>
      <p:ext uri="{BB962C8B-B14F-4D97-AF65-F5344CB8AC3E}">
        <p14:creationId xmlns:p14="http://schemas.microsoft.com/office/powerpoint/2010/main" val="42448600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4BA9E-0C36-407E-4EE6-5CD9B22EC96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A9012F8-9E1E-E53B-A0BE-432C0614DD4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B3C778C-B9FD-EFBF-BBB4-9254E0BB0A98}"/>
              </a:ext>
            </a:extLst>
          </p:cNvPr>
          <p:cNvSpPr>
            <a:spLocks noGrp="1"/>
          </p:cNvSpPr>
          <p:nvPr>
            <p:ph type="body" idx="1"/>
          </p:nvPr>
        </p:nvSpPr>
        <p:spPr/>
        <p:txBody>
          <a:bodyPr/>
          <a:lstStyle/>
          <a:p>
            <a:r>
              <a:rPr lang="en-US" dirty="0"/>
              <a:t>Όχι </a:t>
            </a:r>
            <a:r>
              <a:rPr lang="en-US" dirty="0" err="1"/>
              <a:t>άμεσα</a:t>
            </a:r>
            <a:endParaRPr lang="en-US" dirty="0"/>
          </a:p>
        </p:txBody>
      </p:sp>
    </p:spTree>
    <p:extLst>
      <p:ext uri="{BB962C8B-B14F-4D97-AF65-F5344CB8AC3E}">
        <p14:creationId xmlns:p14="http://schemas.microsoft.com/office/powerpoint/2010/main" val="19715524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05422-AF11-8297-C1AC-18024DE3757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4FBE86E-2A6A-5909-174C-29D33292A2C2}"/>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798C8C2-0C65-5B9C-B2DA-AB36A0ADC767}"/>
              </a:ext>
            </a:extLst>
          </p:cNvPr>
          <p:cNvSpPr>
            <a:spLocks noGrp="1"/>
          </p:cNvSpPr>
          <p:nvPr>
            <p:ph type="body" idx="1"/>
          </p:nvPr>
        </p:nvSpPr>
        <p:spPr/>
        <p:txBody>
          <a:bodyPr/>
          <a:lstStyle/>
          <a:p>
            <a:r>
              <a:rPr lang="en-US" dirty="0"/>
              <a:t>Όχι </a:t>
            </a:r>
            <a:r>
              <a:rPr lang="en-US" dirty="0" err="1"/>
              <a:t>άμεσα</a:t>
            </a:r>
            <a:endParaRPr lang="en-US" dirty="0"/>
          </a:p>
        </p:txBody>
      </p:sp>
    </p:spTree>
    <p:extLst>
      <p:ext uri="{BB962C8B-B14F-4D97-AF65-F5344CB8AC3E}">
        <p14:creationId xmlns:p14="http://schemas.microsoft.com/office/powerpoint/2010/main" val="11133723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7FD9FB18-9240-D401-43DA-EA9514BB63D5}"/>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DC11EF77-0614-5A43-62B8-7CA5C835B88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7DA30B0B-F390-2BBC-33F8-180543A60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0464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DC1DE-05EC-A884-ECF3-1B40953236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26A855-91DB-FDEC-2523-BE076E6099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1488E5C-AE79-69E8-7688-DDD7C86F1415}"/>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3867989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DB0A0EB0-1ACA-AC3D-B935-8F171F6A5A08}"/>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915AF8FF-0259-6DAF-D66C-D8B6E39F5C2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E9308BED-8A0A-8E94-85C0-7AFD0DA8DDE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61170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0BA6F-43F9-1FC9-F3CF-884EA4B774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A07968-AB45-817C-119C-8173C5B067C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095FD15-ACF4-367E-64F6-BE49DE31620B}"/>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42554624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49AFC-815D-4CCA-4F04-80578B1B5E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B59107-A4EA-C6F7-E0AE-827F3194089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FF24B6F-28DC-666F-816C-E0FD797212D0}"/>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32669842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B33A2-01BF-75A1-0A76-4C7F7504F1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4E85D7-7F17-C1B3-7BFA-8B6B4A0E2DD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88A6AE6-DA7F-5AE2-27C9-4D8FDD455542}"/>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428116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170DE-F021-6E83-AE1A-386D5AB94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F75943-F37B-8C5A-9876-0BA075DCACF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4D8A711-82AA-36AE-5449-2277D3519B08}"/>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4167503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0692C-EB39-42E1-7344-76EC1CA313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D9F96C-84DE-B818-B83A-DB15DA2866E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AB4FCEB-8D3D-667D-961F-6661C9621D41}"/>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41091663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FE56A-64F1-1D17-5D85-8A2A23C7F6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BC0629-A7DE-96E7-B015-287B8579C57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08CD1CE-2279-8242-549B-573C534A5BA8}"/>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152470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95CC6-4D98-C80B-B616-6CE076563D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AB4F41-A4F6-B29E-C9AD-303FD36255B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C35A807-BFAE-71CD-5DB3-3B0814A4EECD}"/>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19463929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3BDB9-A796-48D6-F61A-130AA110C3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5CDB15-0EA4-65E2-1F2B-ADF574F1DD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98F3C86-3606-22EF-FAC6-F08BB9D098A1}"/>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660656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C5977-4D9E-03EA-13A2-5AF89295AD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9DBD84-B04C-AE17-4368-E174FCC81AE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5512B84-959C-BE0A-391B-B4E6CF461411}"/>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5650799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5E1E1-96F2-2D7C-22DF-AABC4FBA1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8004AD-CAD5-E830-B684-D3DE149C3A6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6024E19-FD04-6492-CAE1-D0A6964305F5}"/>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500966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6B16E7D6-2FF5-2C3B-F834-E4E0E30B686C}"/>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0416067B-B3EA-C4EF-0B0C-C0C9BE0245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31057CCF-30C3-D2E7-48EB-17A41F2C38D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1589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9B82D-4079-E52C-F1C7-93B8C5CDCC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5803C2-83E4-F4FA-AFBF-1CE31FA0A45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73BF165-32F3-4290-B992-B6B95A7127D2}"/>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810633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E8A28-483D-6E99-320B-283C69ED76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4465CB-74D0-240D-8033-3D387B8C939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0A4B497-5973-6795-DFD6-A7EF4FA77987}"/>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17154871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73017-1504-6246-652F-AEDF161B22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9BF71-79CF-0F71-5362-571A0AE870E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04EC206-C8B9-678C-C48F-02A420943508}"/>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9862363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0E52E-9355-1ACE-A2A0-36116ADA1F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055A4-F33C-71BA-24B7-0A2A6230014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CB8BD39-CEB3-5DFB-8FA4-9851F586B88B}"/>
              </a:ext>
            </a:extLst>
          </p:cNvPr>
          <p:cNvSpPr>
            <a:spLocks noGrp="1"/>
          </p:cNvSpPr>
          <p:nvPr>
            <p:ph type="body" idx="1"/>
          </p:nvPr>
        </p:nvSpPr>
        <p:spPr/>
        <p:txBody>
          <a:bodyPr/>
          <a:lstStyle/>
          <a:p>
            <a:r>
              <a:rPr lang="en-GB" dirty="0"/>
              <a:t>Οι απαντήσεις μπορούν </a:t>
            </a:r>
            <a:r>
              <a:rPr lang="en-GB" baseline="0" dirty="0"/>
              <a:t>να συλλεχθούν μέσω του Poll Everywhere.</a:t>
            </a:r>
            <a:endParaRPr lang="en-GB" dirty="0"/>
          </a:p>
        </p:txBody>
      </p:sp>
    </p:spTree>
    <p:extLst>
      <p:ext uri="{BB962C8B-B14F-4D97-AF65-F5344CB8AC3E}">
        <p14:creationId xmlns:p14="http://schemas.microsoft.com/office/powerpoint/2010/main" val="267709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750D9-A534-6962-C736-34F84707AA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EBD725-D054-CD0A-03C2-F8F8418904E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F8899D7-7912-422F-9A46-409FC0B42C99}"/>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16440604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2E5A8-8A7F-99BB-E71B-AB1CD47360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E9CDC2-2605-7DDA-CDA7-8A3D9BC658B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31F19B1-5161-4AAE-8629-8DDD582A30B4}"/>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1963700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E56D-483D-2F33-7623-3FC876E26C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F3081A-BA74-0ABE-C8A4-643FAEE3922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944DB0D-7AE4-BA3C-C33D-E2F4AD5A154E}"/>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30173401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2BDACF-3AF2-211F-66C3-6792B0E85B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4C7833-843B-5A93-CF56-6058D0CB0A6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BA33571-B078-EC9B-E29C-27E9BB647D7A}"/>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37518003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FD014-FF5C-D00B-CCBD-020A65850A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2140F7-BF51-D809-4F6B-0EDAE8BDE19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6528861-5B7D-E979-5F8F-B98E44FA56FD}"/>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2190652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2EA23-D699-6F9E-DFF4-58407D4F3C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DEFD86-8451-B72C-362B-C5639A405E3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5B1248E-04A9-DD19-9B60-FC0204C50974}"/>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4091970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AADD0DA4-DD07-9CD5-56B6-8230E9E1D65C}"/>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3C7E03E6-1D82-5A6C-06A7-DF2BD8A72FC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670E827F-B890-8B11-0C82-CCD8F319EF8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27037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BBE7B-1778-7107-FD0D-DBB19C1D82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EC5062-BD2F-921B-9B35-80217338F88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F028823-BAF0-C741-16A4-76E6F1864B8E}"/>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33751420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DBFC4-D0C0-6704-EF75-96CBEC42C1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49729-5BC6-C00F-4E34-A385044CA79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C0BE7AD-F79C-1829-F4B0-B549AABF0060}"/>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11686162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00172-B6F3-EB24-382A-21D264BF3D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33B80B-907C-6D07-F97C-E12CBD9B8E3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97FDCF0-6AD2-B013-8B5F-A63CEF25B65F}"/>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34558666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51E32-8814-4392-9CC3-8C212FB20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879F8C-9FEE-F01B-53FD-CDE7373A89E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D397922-2F36-8D2B-0E56-D96CB6247543}"/>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9265988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A0B00-C734-D1D0-4771-91594A0CA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30641B-3920-11AF-E513-AF37A2720D1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3C7607E-0457-946B-7C25-712AB66BC83D}"/>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21654510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87893-61DB-B489-BC13-F14414CD7B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728DBA-FE29-4B87-585B-EFB86350AC3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6EAAA0E-144E-0B8B-B545-409B3F29A558}"/>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26679722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5512C-1F82-09FF-77F3-E0888781CB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86DBA8-3EC2-E962-DE99-F66047A643B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F18A95B-45B7-7E64-97D4-1F09D03C86E2}"/>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14867792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F64D4-1A91-FAD8-C7BD-8FB3CBE639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311D77-7119-5CB8-DC05-7F3E91CB0FD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FC58AE1-57B7-9266-86CE-EFF82599E2BE}"/>
              </a:ext>
            </a:extLst>
          </p:cNvPr>
          <p:cNvSpPr>
            <a:spLocks noGrp="1"/>
          </p:cNvSpPr>
          <p:nvPr>
            <p:ph type="body" idx="1"/>
          </p:nvPr>
        </p:nvSpPr>
        <p:spPr/>
        <p:txBody>
          <a:bodyPr/>
          <a:lstStyle/>
          <a:p>
            <a:r>
              <a:rPr lang="en-GB" dirty="0"/>
              <a:t>Διανομή, προώθηση</a:t>
            </a:r>
          </a:p>
        </p:txBody>
      </p:sp>
    </p:spTree>
    <p:extLst>
      <p:ext uri="{BB962C8B-B14F-4D97-AF65-F5344CB8AC3E}">
        <p14:creationId xmlns:p14="http://schemas.microsoft.com/office/powerpoint/2010/main" val="413116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91229-5C6E-D979-BC09-6EE91FC18B6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9099E1B-0642-50F1-5C2C-273551DAD6B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88EF364-5A76-4B42-5CBD-0019F614EEFC}"/>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3990418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4C733-34B8-5960-FE79-EDB38624A4F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667DBBA-C2A2-387D-C064-4908BA9514E5}"/>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C121D0C3-64D6-0184-C2B0-2AE4C5F94E83}"/>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3004345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FF3ED-4953-654E-81C6-0DF98F090D2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0F7D66F-D0D5-B006-9B2B-119A87A41C3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FB0EC9B-6900-B86C-71E5-6A8311112CD8}"/>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1627632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5065B-8718-86A0-2FFC-E5B646F2DCF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902485E-CA2E-6CE1-9894-7106B52D6AD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84A9A381-D201-A66E-E325-E7B9AC2D53DC}"/>
              </a:ext>
            </a:extLst>
          </p:cNvPr>
          <p:cNvSpPr>
            <a:spLocks noGrp="1"/>
          </p:cNvSpPr>
          <p:nvPr>
            <p:ph type="body" idx="1"/>
          </p:nvPr>
        </p:nvSpPr>
        <p:spPr/>
        <p:txBody>
          <a:bodyPr/>
          <a:lstStyle/>
          <a:p>
            <a:r>
              <a:rPr lang="en-US" dirty="0"/>
              <a:t>Turns around dis/mis e </a:t>
            </a:r>
            <a:r>
              <a:rPr lang="en-US" dirty="0" err="1"/>
              <a:t>malin</a:t>
            </a:r>
            <a:r>
              <a:rPr lang="en-US" dirty="0"/>
              <a:t>, θα παρουσιαστεί πιο αναλυτικά στο </a:t>
            </a:r>
          </a:p>
        </p:txBody>
      </p:sp>
    </p:spTree>
    <p:extLst>
      <p:ext uri="{BB962C8B-B14F-4D97-AF65-F5344CB8AC3E}">
        <p14:creationId xmlns:p14="http://schemas.microsoft.com/office/powerpoint/2010/main" val="2218671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2"/>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3"/>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3"/>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lide new">
  <p:cSld name="Slide new">
    <p:spTree>
      <p:nvGrpSpPr>
        <p:cNvPr id="1" name="Shape 15"/>
        <p:cNvGrpSpPr/>
        <p:nvPr/>
      </p:nvGrpSpPr>
      <p:grpSpPr>
        <a:xfrm>
          <a:off x="0" y="0"/>
          <a:ext cx="0" cy="0"/>
          <a:chOff x="0" y="0"/>
          <a:chExt cx="0" cy="0"/>
        </a:xfrm>
      </p:grpSpPr>
      <p:sp>
        <p:nvSpPr>
          <p:cNvPr id="16" name="Google Shape;16;p33"/>
          <p:cNvSpPr/>
          <p:nvPr/>
        </p:nvSpPr>
        <p:spPr>
          <a:xfrm>
            <a:off x="0" y="1614525"/>
            <a:ext cx="18288000" cy="8185349"/>
          </a:xfrm>
          <a:prstGeom prst="rect">
            <a:avLst/>
          </a:prstGeom>
          <a:solidFill>
            <a:srgbClr val="005575">
              <a:alpha val="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707" b="0" i="0" u="none" strike="noStrike" cap="none">
              <a:solidFill>
                <a:schemeClr val="lt1"/>
              </a:solidFill>
              <a:latin typeface="Arial"/>
              <a:ea typeface="Arial"/>
              <a:cs typeface="Arial"/>
              <a:sym typeface="Arial"/>
            </a:endParaRPr>
          </a:p>
        </p:txBody>
      </p:sp>
      <p:sp>
        <p:nvSpPr>
          <p:cNvPr id="17" name="Google Shape;17;p3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3"/>
          <p:cNvSpPr txBox="1">
            <a:spLocks noGrp="1"/>
          </p:cNvSpPr>
          <p:nvPr>
            <p:ph type="body" idx="1"/>
          </p:nvPr>
        </p:nvSpPr>
        <p:spPr>
          <a:xfrm>
            <a:off x="0" y="1807872"/>
            <a:ext cx="18288000" cy="7992000"/>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u="none">
                <a:latin typeface="Arial"/>
                <a:ea typeface="Arial"/>
                <a:cs typeface="Arial"/>
                <a:sym typeface="Arial"/>
              </a:defRPr>
            </a:lvl1pPr>
            <a:lvl2pPr marL="914400" lvl="1" indent="-406400" algn="l">
              <a:lnSpc>
                <a:spcPct val="100000"/>
              </a:lnSpc>
              <a:spcBef>
                <a:spcPts val="560"/>
              </a:spcBef>
              <a:spcAft>
                <a:spcPts val="0"/>
              </a:spcAft>
              <a:buSzPts val="2800"/>
              <a:buChar char="–"/>
              <a:defRPr sz="3600"/>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
        <p:nvSpPr>
          <p:cNvPr id="19" name="Google Shape;19;p3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6460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lide, white">
  <p:cSld name="Slide, white">
    <p:spTree>
      <p:nvGrpSpPr>
        <p:cNvPr id="1" name="Shape 20"/>
        <p:cNvGrpSpPr/>
        <p:nvPr/>
      </p:nvGrpSpPr>
      <p:grpSpPr>
        <a:xfrm>
          <a:off x="0" y="0"/>
          <a:ext cx="0" cy="0"/>
          <a:chOff x="0" y="0"/>
          <a:chExt cx="0" cy="0"/>
        </a:xfrm>
      </p:grpSpPr>
      <p:sp>
        <p:nvSpPr>
          <p:cNvPr id="21" name="Google Shape;21;p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34"/>
          <p:cNvSpPr txBox="1">
            <a:spLocks noGrp="1"/>
          </p:cNvSpPr>
          <p:nvPr>
            <p:ph type="body" idx="1"/>
          </p:nvPr>
        </p:nvSpPr>
        <p:spPr>
          <a:xfrm>
            <a:off x="0" y="1807872"/>
            <a:ext cx="18288000" cy="7992000"/>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u="none">
                <a:latin typeface="Arial"/>
                <a:ea typeface="Arial"/>
                <a:cs typeface="Arial"/>
                <a:sym typeface="Arial"/>
              </a:defRPr>
            </a:lvl1pPr>
            <a:lvl2pPr marL="914400" lvl="1" indent="-406400" algn="l">
              <a:lnSpc>
                <a:spcPct val="100000"/>
              </a:lnSpc>
              <a:spcBef>
                <a:spcPts val="560"/>
              </a:spcBef>
              <a:spcAft>
                <a:spcPts val="0"/>
              </a:spcAft>
              <a:buSzPts val="2800"/>
              <a:buChar char="–"/>
              <a:defRPr sz="3600"/>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
        <p:nvSpPr>
          <p:cNvPr id="23" name="Google Shape;23;p3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54028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6"/>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6"/>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1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1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1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1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2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1"/>
          <p:cNvSpPr>
            <a:spLocks noGrp="1"/>
          </p:cNvSpPr>
          <p:nvPr>
            <p:ph type="pic" idx="2"/>
          </p:nvPr>
        </p:nvSpPr>
        <p:spPr>
          <a:xfrm>
            <a:off x="1792288" y="612775"/>
            <a:ext cx="5486400" cy="4114800"/>
          </a:xfrm>
          <a:prstGeom prst="rect">
            <a:avLst/>
          </a:prstGeom>
          <a:noFill/>
          <a:ln>
            <a:noFill/>
          </a:ln>
        </p:spPr>
      </p:sp>
      <p:sp>
        <p:nvSpPr>
          <p:cNvPr id="64" name="Google Shape;64;p2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hyperlink" Target="https://mydroneproject.eu/" TargetMode="External"/><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hdphoto" Target="../media/hdphoto4.wdp"/><Relationship Id="rId13" Type="http://schemas.microsoft.com/office/2007/relationships/hdphoto" Target="../media/hdphoto6.wdp"/><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11" Type="http://schemas.microsoft.com/office/2007/relationships/hdphoto" Target="../media/hdphoto5.wdp"/><Relationship Id="rId5" Type="http://schemas.openxmlformats.org/officeDocument/2006/relationships/image" Target="../media/image19.png"/><Relationship Id="rId10" Type="http://schemas.openxmlformats.org/officeDocument/2006/relationships/image" Target="../media/image22.png"/><Relationship Id="rId4" Type="http://schemas.microsoft.com/office/2007/relationships/hdphoto" Target="../media/hdphoto2.wdp"/><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jp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9.png"/><Relationship Id="rId4" Type="http://schemas.microsoft.com/office/2007/relationships/hdphoto" Target="../media/hdphoto2.wdp"/><Relationship Id="rId9"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png"/><Relationship Id="rId7" Type="http://schemas.microsoft.com/office/2007/relationships/hdphoto" Target="../media/hdphoto3.wdp"/><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1.png"/><Relationship Id="rId5" Type="http://schemas.microsoft.com/office/2007/relationships/hdphoto" Target="../media/hdphoto2.wdp"/><Relationship Id="rId10" Type="http://schemas.microsoft.com/office/2007/relationships/hdphoto" Target="../media/hdphoto4.wdp"/><Relationship Id="rId4" Type="http://schemas.openxmlformats.org/officeDocument/2006/relationships/image" Target="../media/image18.png"/><Relationship Id="rId9"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36.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20" b="-921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 name="Google Shape;85;p1"/>
          <p:cNvSpPr/>
          <p:nvPr/>
        </p:nvSpPr>
        <p:spPr>
          <a:xfrm>
            <a:off x="-5920638" y="-3739844"/>
            <a:ext cx="18288000" cy="1828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86" name="Google Shape;86;p1"/>
          <p:cNvGrpSpPr/>
          <p:nvPr/>
        </p:nvGrpSpPr>
        <p:grpSpPr>
          <a:xfrm>
            <a:off x="1028700" y="6135610"/>
            <a:ext cx="6079466" cy="887472"/>
            <a:chOff x="0" y="-47625"/>
            <a:chExt cx="1381663" cy="240312"/>
          </a:xfrm>
        </p:grpSpPr>
        <p:sp>
          <p:nvSpPr>
            <p:cNvPr id="87" name="Google Shape;87;p1"/>
            <p:cNvSpPr/>
            <p:nvPr/>
          </p:nvSpPr>
          <p:spPr>
            <a:xfrm>
              <a:off x="0" y="0"/>
              <a:ext cx="1381663" cy="192687"/>
            </a:xfrm>
            <a:custGeom>
              <a:avLst/>
              <a:gdLst/>
              <a:ahLst/>
              <a:cxnLst/>
              <a:rect l="l" t="t" r="r" b="b"/>
              <a:pathLst>
                <a:path w="1381663" h="192687" extrusionOk="0">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9" name="Google Shape;89;p1"/>
          <p:cNvGrpSpPr/>
          <p:nvPr/>
        </p:nvGrpSpPr>
        <p:grpSpPr>
          <a:xfrm>
            <a:off x="1028699" y="7080842"/>
            <a:ext cx="6079465" cy="2031090"/>
            <a:chOff x="0" y="-47625"/>
            <a:chExt cx="1063358" cy="232991"/>
          </a:xfrm>
        </p:grpSpPr>
        <p:sp>
          <p:nvSpPr>
            <p:cNvPr id="90" name="Google Shape;90;p1"/>
            <p:cNvSpPr/>
            <p:nvPr/>
          </p:nvSpPr>
          <p:spPr>
            <a:xfrm>
              <a:off x="0" y="0"/>
              <a:ext cx="1063358" cy="185366"/>
            </a:xfrm>
            <a:custGeom>
              <a:avLst/>
              <a:gdLst/>
              <a:ahLst/>
              <a:cxnLst/>
              <a:rect l="l" t="t" r="r" b="b"/>
              <a:pathLst>
                <a:path w="1063358" h="185366" extrusionOk="0">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None/>
              </a:pPr>
              <a:endParaRPr sz="1800" dirty="0">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avLst/>
            <a:gdLst/>
            <a:ahLst/>
            <a:cxnLst/>
            <a:rect l="l" t="t" r="r" b="b"/>
            <a:pathLst>
              <a:path w="5328592" h="8256736" extrusionOk="0">
                <a:moveTo>
                  <a:pt x="0" y="0"/>
                </a:moveTo>
                <a:lnTo>
                  <a:pt x="5328591" y="0"/>
                </a:lnTo>
                <a:lnTo>
                  <a:pt x="5328591" y="8256735"/>
                </a:lnTo>
                <a:lnTo>
                  <a:pt x="0" y="8256735"/>
                </a:lnTo>
                <a:lnTo>
                  <a:pt x="0" y="0"/>
                </a:lnTo>
                <a:close/>
              </a:path>
            </a:pathLst>
          </a:custGeom>
          <a:blipFill rotWithShape="1">
            <a:blip r:embed="rId6">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6">
              <a:alphaModFix/>
            </a:blip>
            <a:stretch>
              <a:fillRect l="-10738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7">
              <a:alphaModFix/>
            </a:blip>
            <a:stretch>
              <a:fillRect l="-15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9">
              <a:alphaModFix/>
            </a:blip>
            <a:stretch>
              <a:fillRect r="-101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 name="Google Shape;98;p1"/>
          <p:cNvSpPr txBox="1"/>
          <p:nvPr/>
        </p:nvSpPr>
        <p:spPr>
          <a:xfrm>
            <a:off x="1178862" y="4472107"/>
            <a:ext cx="10422184" cy="135421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l-GR" sz="4400" dirty="0">
                <a:solidFill>
                  <a:srgbClr val="2A2828"/>
                </a:solidFill>
                <a:latin typeface="Bricolage Grotesque"/>
                <a:ea typeface="Bricolage Grotesque"/>
                <a:cs typeface="Bricolage Grotesque"/>
                <a:sym typeface="Bricolage Grotesque"/>
              </a:rPr>
              <a:t>Διαχείριση </a:t>
            </a:r>
            <a:r>
              <a:rPr lang="en-US" sz="4400" dirty="0">
                <a:solidFill>
                  <a:srgbClr val="2A2828"/>
                </a:solidFill>
                <a:latin typeface="Bricolage Grotesque"/>
                <a:ea typeface="Bricolage Grotesque"/>
                <a:cs typeface="Bricolage Grotesque"/>
                <a:sym typeface="Bricolage Grotesque"/>
              </a:rPr>
              <a:t>π</a:t>
            </a:r>
            <a:r>
              <a:rPr lang="en-US" sz="4400" dirty="0" err="1">
                <a:solidFill>
                  <a:srgbClr val="2A2828"/>
                </a:solidFill>
                <a:latin typeface="Bricolage Grotesque"/>
                <a:ea typeface="Bricolage Grotesque"/>
                <a:cs typeface="Bricolage Grotesque"/>
                <a:sym typeface="Bricolage Grotesque"/>
              </a:rPr>
              <a:t>ληροφοριών</a:t>
            </a:r>
            <a:r>
              <a:rPr lang="en-US" sz="4400" dirty="0">
                <a:solidFill>
                  <a:srgbClr val="2A2828"/>
                </a:solidFill>
                <a:latin typeface="Bricolage Grotesque"/>
                <a:ea typeface="Bricolage Grotesque"/>
                <a:cs typeface="Bricolage Grotesque"/>
                <a:sym typeface="Bricolage Grotesque"/>
              </a:rPr>
              <a:t> και ψηφιακή παιδεία στην ψηφιακή εποχή</a:t>
            </a:r>
            <a:endParaRPr sz="4400" dirty="0"/>
          </a:p>
        </p:txBody>
      </p:sp>
      <p:sp>
        <p:nvSpPr>
          <p:cNvPr id="99" name="Google Shape;99;p1"/>
          <p:cNvSpPr txBox="1"/>
          <p:nvPr/>
        </p:nvSpPr>
        <p:spPr>
          <a:xfrm>
            <a:off x="1084826" y="3177950"/>
            <a:ext cx="9324300" cy="1461875"/>
          </a:xfrm>
          <a:prstGeom prst="rect">
            <a:avLst/>
          </a:prstGeom>
          <a:noFill/>
          <a:ln>
            <a:noFill/>
          </a:ln>
        </p:spPr>
        <p:txBody>
          <a:bodyPr spcFirstLastPara="1" wrap="square" lIns="0" tIns="0" rIns="0" bIns="0" anchor="t" anchorCtr="0">
            <a:spAutoFit/>
          </a:bodyPr>
          <a:lstStyle/>
          <a:p>
            <a:pPr marL="0" marR="0" lvl="0" indent="0" algn="l"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HILDA</a:t>
            </a:r>
            <a:endParaRPr dirty="0">
              <a:solidFill>
                <a:srgbClr val="0C4DA2"/>
              </a:solidFill>
            </a:endParaRPr>
          </a:p>
        </p:txBody>
      </p:sp>
      <p:sp>
        <p:nvSpPr>
          <p:cNvPr id="100" name="Google Shape;100;p1"/>
          <p:cNvSpPr txBox="1"/>
          <p:nvPr/>
        </p:nvSpPr>
        <p:spPr>
          <a:xfrm>
            <a:off x="1345549" y="6429050"/>
            <a:ext cx="5486572" cy="508344"/>
          </a:xfrm>
          <a:prstGeom prst="rect">
            <a:avLst/>
          </a:prstGeom>
          <a:noFill/>
          <a:ln>
            <a:noFill/>
          </a:ln>
        </p:spPr>
        <p:txBody>
          <a:bodyPr spcFirstLastPara="1" wrap="square" lIns="0" tIns="0" rIns="0" bIns="0" anchor="t" anchorCtr="0">
            <a:spAutoFit/>
          </a:bodyPr>
          <a:lstStyle/>
          <a:p>
            <a:pPr lvl="0">
              <a:lnSpc>
                <a:spcPct val="150045"/>
              </a:lnSpc>
            </a:pPr>
            <a:r>
              <a:rPr lang="en-US" sz="2202" dirty="0">
                <a:solidFill>
                  <a:srgbClr val="FFFFFF"/>
                </a:solidFill>
                <a:latin typeface="Bricolage Grotesque"/>
                <a:ea typeface="Bricolage Grotesque"/>
                <a:cs typeface="Bricolage Grotesque"/>
                <a:sym typeface="Bricolage Grotesque"/>
              </a:rPr>
              <a:t>Αποτέλεσμα του προγράμματος DRONE της ΕΕ</a:t>
            </a:r>
            <a:endParaRPr dirty="0"/>
          </a:p>
        </p:txBody>
      </p:sp>
      <p:sp>
        <p:nvSpPr>
          <p:cNvPr id="102" name="Google Shape;102;p1"/>
          <p:cNvSpPr txBox="1"/>
          <p:nvPr/>
        </p:nvSpPr>
        <p:spPr>
          <a:xfrm>
            <a:off x="988862" y="9447708"/>
            <a:ext cx="3455295" cy="712824"/>
          </a:xfrm>
          <a:prstGeom prst="rect">
            <a:avLst/>
          </a:prstGeom>
          <a:noFill/>
          <a:ln>
            <a:noFill/>
          </a:ln>
        </p:spPr>
        <p:txBody>
          <a:bodyPr spcFirstLastPara="1" wrap="square" lIns="0" tIns="0" rIns="0" bIns="0" anchor="t" anchorCtr="0">
            <a:spAutoFit/>
          </a:bodyPr>
          <a:lstStyle/>
          <a:p>
            <a:pPr marL="0" marR="0" lvl="0" indent="0" algn="l" rtl="0">
              <a:lnSpc>
                <a:spcPct val="150032"/>
              </a:lnSpc>
              <a:spcBef>
                <a:spcPts val="0"/>
              </a:spcBef>
              <a:spcAft>
                <a:spcPts val="0"/>
              </a:spcAft>
              <a:buNone/>
            </a:pPr>
            <a:r>
              <a:rPr lang="el-GR" sz="3088" b="1" dirty="0">
                <a:solidFill>
                  <a:srgbClr val="0C4DA2"/>
                </a:solidFill>
                <a:latin typeface="Bricolage Grotesque"/>
                <a:ea typeface="Bricolage Grotesque"/>
                <a:cs typeface="Bricolage Grotesque"/>
                <a:sym typeface="Bricolage Grotesque"/>
              </a:rPr>
              <a:t>Εισηγητής/</a:t>
            </a:r>
            <a:r>
              <a:rPr lang="el-GR" sz="3088" b="1" dirty="0" err="1">
                <a:solidFill>
                  <a:srgbClr val="0C4DA2"/>
                </a:solidFill>
                <a:latin typeface="Bricolage Grotesque"/>
                <a:ea typeface="Bricolage Grotesque"/>
                <a:cs typeface="Bricolage Grotesque"/>
                <a:sym typeface="Bricolage Grotesque"/>
              </a:rPr>
              <a:t>τρια</a:t>
            </a:r>
            <a:r>
              <a:rPr lang="en-US" sz="3088" b="1" dirty="0">
                <a:solidFill>
                  <a:srgbClr val="0C4DA2"/>
                </a:solidFill>
                <a:latin typeface="Bricolage Grotesque"/>
                <a:ea typeface="Bricolage Grotesque"/>
                <a:cs typeface="Bricolage Grotesque"/>
                <a:sym typeface="Bricolage Grotesque"/>
              </a:rPr>
              <a:t>:</a:t>
            </a:r>
            <a:endParaRPr dirty="0"/>
          </a:p>
        </p:txBody>
      </p:sp>
      <p:sp>
        <p:nvSpPr>
          <p:cNvPr id="3" name="CasellaDiTesto 2">
            <a:extLst>
              <a:ext uri="{FF2B5EF4-FFF2-40B4-BE49-F238E27FC236}">
                <a16:creationId xmlns:a16="http://schemas.microsoft.com/office/drawing/2014/main" id="{5DFB492F-AFCB-B35D-CB94-455781E63F75}"/>
              </a:ext>
            </a:extLst>
          </p:cNvPr>
          <p:cNvSpPr txBox="1"/>
          <p:nvPr/>
        </p:nvSpPr>
        <p:spPr>
          <a:xfrm>
            <a:off x="1178862" y="7590644"/>
            <a:ext cx="5929302" cy="1477328"/>
          </a:xfrm>
          <a:prstGeom prst="rect">
            <a:avLst/>
          </a:prstGeom>
          <a:noFill/>
        </p:spPr>
        <p:txBody>
          <a:bodyPr wrap="square">
            <a:spAutoFit/>
          </a:bodyPr>
          <a:lstStyle/>
          <a:p>
            <a:r>
              <a:rPr lang="en-US" sz="1800" dirty="0"/>
              <a:t>DRONE: </a:t>
            </a:r>
            <a:r>
              <a:rPr lang="el-GR" sz="1800" dirty="0"/>
              <a:t>«Κατάρτιση εκπαιδευτικών και σχολικών ηγετών για την προώθηση του ψηφιακού γραμματισμού</a:t>
            </a:r>
          </a:p>
          <a:p>
            <a:r>
              <a:rPr lang="el-GR" sz="1800" dirty="0"/>
              <a:t>και την καταπολέμηση της εξάπλωσης της</a:t>
            </a:r>
          </a:p>
          <a:p>
            <a:r>
              <a:rPr lang="el-GR" sz="1800" dirty="0"/>
              <a:t>παραπληροφόρησης μεταξύ ευάλωτων ομάδων εφήβων- </a:t>
            </a:r>
            <a:r>
              <a:rPr lang="en-US" sz="1800" dirty="0"/>
              <a:t>DRONE»</a:t>
            </a:r>
            <a:r>
              <a:rPr lang="el-GR" sz="1800" dirty="0"/>
              <a:t> </a:t>
            </a:r>
            <a:r>
              <a:rPr lang="en-US" sz="1800" dirty="0">
                <a:hlinkClick r:id="rId10"/>
              </a:rPr>
              <a:t>https://mydroneproject.eu/</a:t>
            </a:r>
            <a:r>
              <a:rPr lang="el-GR" sz="1800" dirty="0"/>
              <a:t> </a:t>
            </a:r>
            <a:endParaRPr lang="en-US"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6BA92-2C77-4530-6605-F47CA31DFE4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A0C2C38-7E7B-8FF5-DD18-162B8B0E8C2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Ψηφιακά μέσα: πόρος και απειλή</a:t>
            </a:r>
            <a:endParaRPr lang="el-GR" dirty="0"/>
          </a:p>
        </p:txBody>
      </p:sp>
      <p:sp>
        <p:nvSpPr>
          <p:cNvPr id="4" name="Google Shape;118;p2">
            <a:extLst>
              <a:ext uri="{FF2B5EF4-FFF2-40B4-BE49-F238E27FC236}">
                <a16:creationId xmlns:a16="http://schemas.microsoft.com/office/drawing/2014/main" id="{96DAE651-B062-F163-66A0-5E4A43A23F3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B10FAFD-9391-C58C-5C40-48C67486572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9DDB5D4-DBB1-6508-C291-DD72860CA81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018E5D19-AFFC-AEF2-F4A4-8FF0E10013B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4EEAFAC-D2F0-10CF-88D7-2E75F55B86D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F44A811-185B-454D-32C8-6164C6780EF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CC751C5-32FC-8528-EB6F-CC542A832E2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D8D919C-C0C2-6C93-69FA-9EE2369EB63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22DC6011-AE6F-192E-D7DC-5A001EFA9FE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3071CFF-536F-E80A-CDFA-FBEC6D12FE4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7" name="Immagine 16" descr="Immagine che contiene Elementi grafici, simbolo, Carattere, grafica&#10;&#10;Il contenuto generato dall'IA potrebbe non essere corretto.">
            <a:extLst>
              <a:ext uri="{FF2B5EF4-FFF2-40B4-BE49-F238E27FC236}">
                <a16:creationId xmlns:a16="http://schemas.microsoft.com/office/drawing/2014/main" id="{310DAB9C-3419-6C3F-20C6-B69698922CC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a:fillRect/>
          </a:stretch>
        </p:blipFill>
        <p:spPr>
          <a:xfrm>
            <a:off x="5696968" y="2963135"/>
            <a:ext cx="6894063" cy="4596042"/>
          </a:xfrm>
          <a:prstGeom prst="rect">
            <a:avLst/>
          </a:prstGeom>
        </p:spPr>
      </p:pic>
      <p:pic>
        <p:nvPicPr>
          <p:cNvPr id="19" name="Immagine 18" descr="Immagine che contiene Elementi grafici, schermata, simbolo, logo&#10;&#10;Il contenuto generato dall'IA potrebbe non essere corretto.">
            <a:extLst>
              <a:ext uri="{FF2B5EF4-FFF2-40B4-BE49-F238E27FC236}">
                <a16:creationId xmlns:a16="http://schemas.microsoft.com/office/drawing/2014/main" id="{74D79789-9AD7-C4B7-14B8-D8FEC705C6E1}"/>
              </a:ext>
            </a:extLst>
          </p:cNvPr>
          <p:cNvPicPr>
            <a:picLocks noChangeAspect="1"/>
          </p:cNvPicPr>
          <p:nvPr/>
        </p:nvPicPr>
        <p:blipFill>
          <a:blip r:embed="rId5"/>
          <a:stretch>
            <a:fillRect/>
          </a:stretch>
        </p:blipFill>
        <p:spPr>
          <a:xfrm>
            <a:off x="1358334" y="3440255"/>
            <a:ext cx="5931056" cy="3954037"/>
          </a:xfrm>
          <a:prstGeom prst="rect">
            <a:avLst/>
          </a:prstGeom>
        </p:spPr>
      </p:pic>
      <p:pic>
        <p:nvPicPr>
          <p:cNvPr id="21" name="Immagine 20" descr="Immagine che contiene Elementi grafici, simbolo, logo, grafica&#10;&#10;Il contenuto generato dall'IA potrebbe non essere corretto.">
            <a:extLst>
              <a:ext uri="{FF2B5EF4-FFF2-40B4-BE49-F238E27FC236}">
                <a16:creationId xmlns:a16="http://schemas.microsoft.com/office/drawing/2014/main" id="{F419A538-B774-4245-48F1-F984353F72A4}"/>
              </a:ext>
            </a:extLst>
          </p:cNvPr>
          <p:cNvPicPr>
            <a:picLocks noChangeAspect="1"/>
          </p:cNvPicPr>
          <p:nvPr/>
        </p:nvPicPr>
        <p:blipFill>
          <a:blip r:embed="rId6"/>
          <a:stretch>
            <a:fillRect/>
          </a:stretch>
        </p:blipFill>
        <p:spPr>
          <a:xfrm>
            <a:off x="11315789" y="3650059"/>
            <a:ext cx="5301641" cy="3534428"/>
          </a:xfrm>
          <a:prstGeom prst="rect">
            <a:avLst/>
          </a:prstGeom>
        </p:spPr>
      </p:pic>
      <p:sp>
        <p:nvSpPr>
          <p:cNvPr id="23" name="CasellaDiTesto 22">
            <a:extLst>
              <a:ext uri="{FF2B5EF4-FFF2-40B4-BE49-F238E27FC236}">
                <a16:creationId xmlns:a16="http://schemas.microsoft.com/office/drawing/2014/main" id="{491F3C4B-76A8-EBFD-5220-61026FBEC9CB}"/>
              </a:ext>
            </a:extLst>
          </p:cNvPr>
          <p:cNvSpPr txBox="1"/>
          <p:nvPr/>
        </p:nvSpPr>
        <p:spPr>
          <a:xfrm>
            <a:off x="9143999" y="9930784"/>
            <a:ext cx="9144000" cy="307777"/>
          </a:xfrm>
          <a:prstGeom prst="rect">
            <a:avLst/>
          </a:prstGeom>
          <a:noFill/>
        </p:spPr>
        <p:txBody>
          <a:bodyPr wrap="square">
            <a:spAutoFit/>
          </a:bodyPr>
          <a:lstStyle/>
          <a:p>
            <a:pPr algn="r"/>
            <a:r>
              <a:rPr lang="en-US" dirty="0"/>
              <a:t>Πηγή των εικονιδίων: https://unevoc.unesco.org/wysd/World+Youth+Skills+Day</a:t>
            </a:r>
          </a:p>
        </p:txBody>
      </p:sp>
    </p:spTree>
    <p:extLst>
      <p:ext uri="{BB962C8B-B14F-4D97-AF65-F5344CB8AC3E}">
        <p14:creationId xmlns:p14="http://schemas.microsoft.com/office/powerpoint/2010/main" val="1998370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05F3E-9CC5-6E16-7F08-178BD0A42229}"/>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7B0B5922-0DDF-6C15-54F7-6C7236D7766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Ψηφιακά μέσα: πόρος και απειλή</a:t>
            </a:r>
            <a:endParaRPr lang="el-GR" dirty="0"/>
          </a:p>
        </p:txBody>
      </p:sp>
      <p:sp>
        <p:nvSpPr>
          <p:cNvPr id="3" name="Υπότιτλος 2">
            <a:extLst>
              <a:ext uri="{FF2B5EF4-FFF2-40B4-BE49-F238E27FC236}">
                <a16:creationId xmlns:a16="http://schemas.microsoft.com/office/drawing/2014/main" id="{E7994019-AE2C-CAEC-8013-8EA9BB62AB63}"/>
              </a:ext>
            </a:extLst>
          </p:cNvPr>
          <p:cNvSpPr>
            <a:spLocks noGrp="1"/>
          </p:cNvSpPr>
          <p:nvPr>
            <p:ph type="subTitle" idx="1"/>
          </p:nvPr>
        </p:nvSpPr>
        <p:spPr>
          <a:xfrm>
            <a:off x="1192249" y="2082863"/>
            <a:ext cx="9602616" cy="3376797"/>
          </a:xfrm>
        </p:spPr>
        <p:txBody>
          <a:bodyPr>
            <a:noAutofit/>
          </a:bodyPr>
          <a:lstStyle/>
          <a:p>
            <a:pPr marL="25400" indent="0" algn="l">
              <a:lnSpc>
                <a:spcPct val="170000"/>
              </a:lnSpc>
            </a:pPr>
            <a:r>
              <a:rPr lang="en-US" dirty="0">
                <a:solidFill>
                  <a:schemeClr val="tx1"/>
                </a:solidFill>
                <a:latin typeface="Bricolage Grotesque" panose="020B0604020202020204" charset="0"/>
              </a:rPr>
              <a:t>Το Διαδίκτυο θεωρούνταν κάποτε ένα μέσο που ενισχύει τις δημοκρατίες, παρέχοντας εύκολη</a:t>
            </a:r>
          </a:p>
          <a:p>
            <a:pPr marL="25400" indent="0" algn="l">
              <a:lnSpc>
                <a:spcPct val="170000"/>
              </a:lnSpc>
            </a:pPr>
            <a:r>
              <a:rPr lang="en-US" dirty="0">
                <a:solidFill>
                  <a:schemeClr val="tx1"/>
                </a:solidFill>
                <a:latin typeface="Bricolage Grotesque" panose="020B0604020202020204" charset="0"/>
              </a:rPr>
              <a:t>πρόσβαση στην πληροφορία, ωστόσο, σήμερα θεωρείται συχνά ως σημαντικός καταλύτης της παραπληροφόρησης, η οποία μπορεί να απειλήσει τη δημοκρατία.</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Αυτό αποτελεί ανησυχία για την Ευρωπαϊκή Κοινότητα, καθώς απειλεί τις ευρωπαϊκές αξίες.</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31BB2572-5807-E950-F458-1A2023FDE5CD}"/>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E83B142-6C17-0841-3F6D-BE5AFAC8D3C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80B4C9FB-ADFB-8F31-96B5-B016B5F3212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B7D9782-31A8-7F4F-F824-1B80CFFBABA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1C6BBB9-968A-0FA3-ECAF-6E75308BE31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D873399-ADCB-B8D8-C3F7-319651CCE13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0BD13A1-32D1-3DC4-1930-B2AEE890C25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4C8F3A4-6039-2359-A4E0-E4656E84A23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49132EB-53EF-F685-FE95-08819F66C33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619B404-6BA5-4CD4-9857-F1116AEA8CC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23953627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E84B2-731A-8D7C-5F50-170E1754D8D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232D405-E3B1-7535-C9CF-A8973D262D3E}"/>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Ψηφιακά μέσα: πόρος και απειλή</a:t>
            </a:r>
            <a:endParaRPr lang="el-GR" dirty="0"/>
          </a:p>
        </p:txBody>
      </p:sp>
      <p:sp>
        <p:nvSpPr>
          <p:cNvPr id="3" name="Υπότιτλος 2">
            <a:extLst>
              <a:ext uri="{FF2B5EF4-FFF2-40B4-BE49-F238E27FC236}">
                <a16:creationId xmlns:a16="http://schemas.microsoft.com/office/drawing/2014/main" id="{3D50E8F7-7ED6-B853-8CB8-4696873E0BCF}"/>
              </a:ext>
            </a:extLst>
          </p:cNvPr>
          <p:cNvSpPr>
            <a:spLocks noGrp="1"/>
          </p:cNvSpPr>
          <p:nvPr>
            <p:ph type="subTitle" idx="1"/>
          </p:nvPr>
        </p:nvSpPr>
        <p:spPr>
          <a:xfrm>
            <a:off x="5495639" y="1826241"/>
            <a:ext cx="9144000" cy="3376797"/>
          </a:xfrm>
        </p:spPr>
        <p:txBody>
          <a:bodyPr>
            <a:noAutofit/>
          </a:bodyPr>
          <a:lstStyle/>
          <a:p>
            <a:pPr marL="25400" indent="0" algn="l">
              <a:lnSpc>
                <a:spcPct val="170000"/>
              </a:lnSpc>
            </a:pPr>
            <a:r>
              <a:rPr lang="en-US" sz="2400" dirty="0">
                <a:solidFill>
                  <a:schemeClr val="tx1"/>
                </a:solidFill>
                <a:latin typeface="Bricolage Grotesque" panose="020B0604020202020204" charset="0"/>
              </a:rPr>
              <a:t>«Η δημοκρατία, το κράτος δικαίου και ο σεβασμός των θεμελιωδών δικαιωμάτων συγκαταλέγονται στις θεμελιώδεις αξίες της ΕΕ. Οι αξίες αυτές είναι κοινές για τα κράτη μέλη και αποτελούν τη βάση μιας κοινωνίας στην οποία επικρατούν ο πλουραλισμός, η μη διάκριση, η ανεκτικότητα, η δικαιοσύνη, η αλληλεγγύη και η ισότητα. </a:t>
            </a:r>
          </a:p>
          <a:p>
            <a:pPr marL="25400" indent="0" algn="l">
              <a:lnSpc>
                <a:spcPct val="170000"/>
              </a:lnSpc>
            </a:pPr>
            <a:r>
              <a:rPr lang="en-US" sz="2400" dirty="0">
                <a:solidFill>
                  <a:schemeClr val="tx1"/>
                </a:solidFill>
                <a:latin typeface="Bricolage Grotesque" panose="020B0604020202020204" charset="0"/>
              </a:rPr>
              <a:t>Οι πολίτες μπορούν να εκφράζουν ελεύθερα τις απόψεις τους και να διαμορφώνουν τις δικές τους απόψεις. Μπορούν να συμμετέχουν στη δημοκρατική ζωή, να επιλέγουν τους πολιτικούς εκπροσώπους τους και να έχουν λόγο για το μέλλον τους, σε έναν δημόσιο χώρο όπου μπορούν να εκφράζονται διαφορετικές απόψεις και γίνεται αποδεκτή η πολυμορφία».</a:t>
            </a:r>
          </a:p>
          <a:p>
            <a:pPr marL="25400" indent="0" algn="r"/>
            <a:r>
              <a:rPr lang="en-US" sz="1600" dirty="0">
                <a:solidFill>
                  <a:schemeClr val="tx1"/>
                </a:solidFill>
                <a:latin typeface="Bricolage Grotesque" panose="020B0604020202020204" charset="0"/>
              </a:rPr>
              <a:t>Στρατηγική επικοινωνία και καταπολέμηση της </a:t>
            </a:r>
          </a:p>
          <a:p>
            <a:pPr marL="25400" indent="0" algn="r"/>
            <a:r>
              <a:rPr lang="en-US" sz="1600" dirty="0">
                <a:solidFill>
                  <a:schemeClr val="tx1"/>
                </a:solidFill>
                <a:latin typeface="Bricolage Grotesque" panose="020B0604020202020204" charset="0"/>
              </a:rPr>
              <a:t>πληροφοριών και την παρεμβολή</a:t>
            </a:r>
          </a:p>
          <a:p>
            <a:pPr marL="25400" indent="0" algn="l">
              <a:lnSpc>
                <a:spcPct val="170000"/>
              </a:lnSpc>
            </a:pPr>
            <a:endParaRPr lang="en-US" sz="2400" dirty="0">
              <a:solidFill>
                <a:schemeClr val="tx1"/>
              </a:solidFill>
              <a:latin typeface="Bricolage Grotesque" panose="020B0604020202020204" charset="0"/>
            </a:endParaRPr>
          </a:p>
          <a:p>
            <a:pPr marL="25400" indent="0" algn="l">
              <a:lnSpc>
                <a:spcPct val="170000"/>
              </a:lnSpc>
            </a:pPr>
            <a:endParaRPr lang="en-GB" sz="240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14B09202-F147-6D4D-11CF-125AEA5B272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A795E26-B2F2-B28E-EB28-E2A676D66B02}"/>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DA91CFCB-4F7B-4FB0-E58D-E7274864EDFC}"/>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8EEBB57-D874-09A3-B742-0D2137C1C8C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9265856-BAFB-8283-051D-B68E4C90E79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3A38D81B-BD9F-A952-F669-9E66099BA1FB}"/>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BA3A16D9-E816-DF05-2C58-0E76F72A3F9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B17F7AD-24E6-B2C3-076E-9771AE98B43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940ABDC-C1F5-6237-8243-BD8D5A51EB8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1F59D68-14C9-3664-E3BA-8CA5AAF401A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CasellaDiTesto 13">
            <a:extLst>
              <a:ext uri="{FF2B5EF4-FFF2-40B4-BE49-F238E27FC236}">
                <a16:creationId xmlns:a16="http://schemas.microsoft.com/office/drawing/2014/main" id="{B8E1C572-F655-13E9-CED4-014C734BE39E}"/>
              </a:ext>
            </a:extLst>
          </p:cNvPr>
          <p:cNvSpPr txBox="1"/>
          <p:nvPr/>
        </p:nvSpPr>
        <p:spPr>
          <a:xfrm>
            <a:off x="9144000" y="9979223"/>
            <a:ext cx="9144000" cy="307777"/>
          </a:xfrm>
          <a:prstGeom prst="rect">
            <a:avLst/>
          </a:prstGeom>
          <a:noFill/>
        </p:spPr>
        <p:txBody>
          <a:bodyPr wrap="square">
            <a:spAutoFit/>
          </a:bodyPr>
          <a:lstStyle/>
          <a:p>
            <a:pPr algn="r"/>
            <a:r>
              <a:rPr lang="en-US" dirty="0"/>
              <a:t>https://commission.europa.eu/topics/countering-information-manipulation_en</a:t>
            </a:r>
          </a:p>
        </p:txBody>
      </p:sp>
    </p:spTree>
    <p:extLst>
      <p:ext uri="{BB962C8B-B14F-4D97-AF65-F5344CB8AC3E}">
        <p14:creationId xmlns:p14="http://schemas.microsoft.com/office/powerpoint/2010/main" val="2015775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E934C-3195-0238-BFED-275615DB174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67C0292-A8FA-A4BD-86FE-BBF823DF2C4E}"/>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Ψηφιακά μέσα: πόρος και απειλή</a:t>
            </a:r>
            <a:endParaRPr lang="el-GR" dirty="0"/>
          </a:p>
        </p:txBody>
      </p:sp>
      <p:sp>
        <p:nvSpPr>
          <p:cNvPr id="3" name="Υπότιτλος 2">
            <a:extLst>
              <a:ext uri="{FF2B5EF4-FFF2-40B4-BE49-F238E27FC236}">
                <a16:creationId xmlns:a16="http://schemas.microsoft.com/office/drawing/2014/main" id="{C9B1374B-9B4E-CF8D-54DE-A4335A428E09}"/>
              </a:ext>
            </a:extLst>
          </p:cNvPr>
          <p:cNvSpPr>
            <a:spLocks noGrp="1"/>
          </p:cNvSpPr>
          <p:nvPr>
            <p:ph type="subTitle" idx="1"/>
          </p:nvPr>
        </p:nvSpPr>
        <p:spPr>
          <a:xfrm>
            <a:off x="5287618" y="2082863"/>
            <a:ext cx="9144000" cy="3376797"/>
          </a:xfrm>
        </p:spPr>
        <p:txBody>
          <a:bodyPr>
            <a:noAutofit/>
          </a:bodyPr>
          <a:lstStyle/>
          <a:p>
            <a:pPr marL="25400" indent="0" algn="l">
              <a:lnSpc>
                <a:spcPct val="170000"/>
              </a:lnSpc>
            </a:pPr>
            <a:r>
              <a:rPr lang="en-US" sz="2400" dirty="0">
                <a:solidFill>
                  <a:schemeClr val="tx1"/>
                </a:solidFill>
                <a:latin typeface="Bricolage Grotesque" panose="020B0604020202020204" charset="0"/>
              </a:rPr>
              <a:t>«[…] η χειραγώγηση των πληροφοριών […] αποτελεί σοβαρή απειλή για αυτό. Μπορεί να υπονομεύσει τους δημοκρατικούς θεσμούς και τις διαδικασίες, εμποδίζοντας τους πολίτες να λαμβάνουν τεκμηριωμένες αποφάσεις ή αποθαρρύνοντάς τους από το να ψηφίσουν. Μπορεί </a:t>
            </a:r>
            <a:r>
              <a:rPr lang="en-US" sz="2400" dirty="0" err="1">
                <a:solidFill>
                  <a:schemeClr val="tx1"/>
                </a:solidFill>
                <a:latin typeface="Bricolage Grotesque" panose="020B0604020202020204" charset="0"/>
              </a:rPr>
              <a:t>να πολώσει </a:t>
            </a:r>
            <a:r>
              <a:rPr lang="en-US" sz="2400" dirty="0">
                <a:solidFill>
                  <a:schemeClr val="tx1"/>
                </a:solidFill>
                <a:latin typeface="Bricolage Grotesque" panose="020B0604020202020204" charset="0"/>
              </a:rPr>
              <a:t>την κοινωνία, δημιουργώντας αντιπαλότητες μεταξύ των κοινοτήτων.</a:t>
            </a:r>
          </a:p>
          <a:p>
            <a:pPr marL="25400" indent="0" algn="l">
              <a:lnSpc>
                <a:spcPct val="170000"/>
              </a:lnSpc>
            </a:pPr>
            <a:r>
              <a:rPr lang="en-US" sz="2400" dirty="0">
                <a:solidFill>
                  <a:schemeClr val="tx1"/>
                </a:solidFill>
                <a:latin typeface="Bricolage Grotesque" panose="020B0604020202020204" charset="0"/>
              </a:rPr>
              <a:t>Οι νέες τεχνολογίες έχουν καταστήσει δυνατή […] τη λειτουργία και τη διάδοση της παραπληροφόρησης σε κλίμακα και με ταχύτητα που δεν έχουν ξαναδεί».</a:t>
            </a:r>
          </a:p>
          <a:p>
            <a:pPr marL="25400" indent="0" algn="r">
              <a:lnSpc>
                <a:spcPct val="170000"/>
              </a:lnSpc>
            </a:pPr>
            <a:r>
              <a:rPr lang="en-US" sz="1600" dirty="0">
                <a:solidFill>
                  <a:schemeClr val="tx1"/>
                </a:solidFill>
                <a:latin typeface="Bricolage Grotesque" panose="020B0604020202020204" charset="0"/>
              </a:rPr>
              <a:t>Στρατηγική επικοινωνία και αντιμετώπιση της χειραγώγησης και της παρέμβασης ξένων πληροφοριών</a:t>
            </a:r>
          </a:p>
          <a:p>
            <a:pPr marL="25400" indent="0" algn="l">
              <a:lnSpc>
                <a:spcPct val="170000"/>
              </a:lnSpc>
            </a:pPr>
            <a:endParaRPr lang="en-US" sz="2400" dirty="0">
              <a:solidFill>
                <a:schemeClr val="tx1"/>
              </a:solidFill>
              <a:latin typeface="Bricolage Grotesque" panose="020B0604020202020204" charset="0"/>
            </a:endParaRPr>
          </a:p>
          <a:p>
            <a:pPr marL="25400" indent="0" algn="l">
              <a:lnSpc>
                <a:spcPct val="170000"/>
              </a:lnSpc>
            </a:pPr>
            <a:endParaRPr lang="en-GB" sz="240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B1F51A5D-0101-42B5-9F44-05407166FA1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1734A9D-5E61-F6A7-6D74-0A71D92FCB3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D9D617A-0E48-4899-EE71-0FAE2DD9481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804B4EC-04DE-01E3-AABF-08193AF61C8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C46DA71-EBF7-8BA6-1D15-9946FE95F68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51C16BF-B32B-73C8-AD2B-39D5E088FD9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AF3C660-C4A4-3AAC-0D73-9DD5A726DC6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175E762-A37C-2E4B-4C6C-52DF8F8EA3A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022B73C6-5111-DDA9-A55B-FACA9E53866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E5848414-BEBD-9DED-DC3E-2D315309A90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CasellaDiTesto 13">
            <a:extLst>
              <a:ext uri="{FF2B5EF4-FFF2-40B4-BE49-F238E27FC236}">
                <a16:creationId xmlns:a16="http://schemas.microsoft.com/office/drawing/2014/main" id="{EA905052-8207-B020-FE1F-997FB5F82A55}"/>
              </a:ext>
            </a:extLst>
          </p:cNvPr>
          <p:cNvSpPr txBox="1"/>
          <p:nvPr/>
        </p:nvSpPr>
        <p:spPr>
          <a:xfrm>
            <a:off x="9144000" y="9776895"/>
            <a:ext cx="9144000" cy="307777"/>
          </a:xfrm>
          <a:prstGeom prst="rect">
            <a:avLst/>
          </a:prstGeom>
          <a:noFill/>
        </p:spPr>
        <p:txBody>
          <a:bodyPr wrap="square">
            <a:spAutoFit/>
          </a:bodyPr>
          <a:lstStyle/>
          <a:p>
            <a:pPr algn="r"/>
            <a:r>
              <a:rPr lang="en-US" dirty="0"/>
              <a:t>https://commission.europa.eu/topics/countering-information-manipulation_en</a:t>
            </a:r>
          </a:p>
        </p:txBody>
      </p:sp>
    </p:spTree>
    <p:extLst>
      <p:ext uri="{BB962C8B-B14F-4D97-AF65-F5344CB8AC3E}">
        <p14:creationId xmlns:p14="http://schemas.microsoft.com/office/powerpoint/2010/main" val="3090887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A335D-1141-9B25-797C-0CF49FDFC53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3685D8-EC9D-45BB-F83A-F709F93BE1C2}"/>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Ψηφιακά μέσα: πόρος και απειλή</a:t>
            </a:r>
            <a:endParaRPr lang="el-GR" dirty="0"/>
          </a:p>
        </p:txBody>
      </p:sp>
      <p:sp>
        <p:nvSpPr>
          <p:cNvPr id="3" name="Υπότιτλος 2">
            <a:extLst>
              <a:ext uri="{FF2B5EF4-FFF2-40B4-BE49-F238E27FC236}">
                <a16:creationId xmlns:a16="http://schemas.microsoft.com/office/drawing/2014/main" id="{120F2C64-2964-2EAD-244C-0EF480E90FD2}"/>
              </a:ext>
            </a:extLst>
          </p:cNvPr>
          <p:cNvSpPr>
            <a:spLocks noGrp="1"/>
          </p:cNvSpPr>
          <p:nvPr>
            <p:ph type="subTitle" idx="1"/>
          </p:nvPr>
        </p:nvSpPr>
        <p:spPr>
          <a:xfrm>
            <a:off x="4731026" y="2082863"/>
            <a:ext cx="9144000" cy="3376797"/>
          </a:xfrm>
        </p:spPr>
        <p:txBody>
          <a:bodyPr>
            <a:noAutofit/>
          </a:bodyPr>
          <a:lstStyle/>
          <a:p>
            <a:pPr marL="25400" indent="0" algn="l">
              <a:lnSpc>
                <a:spcPct val="170000"/>
              </a:lnSpc>
            </a:pPr>
            <a:r>
              <a:rPr lang="en-US" sz="2400" dirty="0">
                <a:solidFill>
                  <a:schemeClr val="tx1"/>
                </a:solidFill>
                <a:latin typeface="Bricolage Grotesque" panose="020B0604020202020204" charset="0"/>
              </a:rPr>
              <a:t>«Η παραπληροφόρηση έχει επίσης ευρείες επιπτώσεις στα ανθρώπινα δικαιώματα και τις δημοκρατικές αρχές σε όλο τον κόσμο. Απειλεί την ελευθερία της σκέψης, το δικαίωμα στην ιδιωτική ζωή και το δικαίωμα στη δημοκρατική συμμετοχή, ενώ θέτει σε κίνδυνο μια σειρά οικονομικών, κοινωνικών και πολιτιστικών δικαιωμάτων. Μειώνει επίσης τους ευρύτερους δείκτες της δημοκρατικής ποιότητας, κλονίζοντας την εμπιστοσύνη των πολιτών στους δημοκρατικούς θεσμούς, όχι μόνο παραποιώντας τις ελεύθερες και δίκαιες εκλογές, αλλά και υποθάλποντας την ψηφιακή βία και την καταστολή».</a:t>
            </a:r>
          </a:p>
          <a:p>
            <a:pPr marL="25400" indent="0" algn="r"/>
            <a:r>
              <a:rPr lang="en-US" sz="1600" dirty="0">
                <a:solidFill>
                  <a:schemeClr val="tx1"/>
                </a:solidFill>
                <a:latin typeface="Bricolage Grotesque" panose="020B0604020202020204" charset="0"/>
              </a:rPr>
              <a:t>Ο αντίκτυπος της παραπληροφόρησης στις δημοκρατικές διαδικασίες </a:t>
            </a:r>
          </a:p>
          <a:p>
            <a:pPr marL="25400" indent="0" algn="r"/>
            <a:r>
              <a:rPr lang="en-US" sz="1600" dirty="0">
                <a:solidFill>
                  <a:schemeClr val="tx1"/>
                </a:solidFill>
                <a:latin typeface="Bricolage Grotesque" panose="020B0604020202020204" charset="0"/>
              </a:rPr>
              <a:t>και τα ανθρώπινα δικαιώματα στον κόσμο</a:t>
            </a:r>
            <a:endParaRPr lang="en-US" sz="2400" dirty="0">
              <a:solidFill>
                <a:schemeClr val="tx1"/>
              </a:solidFill>
              <a:latin typeface="Bricolage Grotesque" panose="020B0604020202020204" charset="0"/>
            </a:endParaRPr>
          </a:p>
          <a:p>
            <a:pPr marL="25400" indent="0" algn="l">
              <a:lnSpc>
                <a:spcPct val="170000"/>
              </a:lnSpc>
            </a:pPr>
            <a:endParaRPr lang="en-GB" sz="240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1715C68C-9E81-B6CC-F782-B4AFBB695FF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561B973-1490-AAEE-1DE7-A67B096D1A9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39A59B1-2CA5-5B46-B092-B88F1AF8885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1D22F74-A4D5-D8A3-D12B-67E06AB99F2C}"/>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CB10C98-F5AB-00C3-6912-4124C83303D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2AE54D1-FFC4-5788-2856-ED6B873A59A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553B525-6D5A-2A48-7BF4-CC843B64275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5CC7AB5-CE62-E043-6F4F-77EBDFB7EA5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2356B693-BAC2-0FB7-45AD-06226DF73A8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E74CDE01-71AE-07A1-3D9C-B845842DB8D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CasellaDiTesto 13">
            <a:extLst>
              <a:ext uri="{FF2B5EF4-FFF2-40B4-BE49-F238E27FC236}">
                <a16:creationId xmlns:a16="http://schemas.microsoft.com/office/drawing/2014/main" id="{F4F51ED3-B43F-3DAC-E80E-1C0320B5FF1D}"/>
              </a:ext>
            </a:extLst>
          </p:cNvPr>
          <p:cNvSpPr txBox="1"/>
          <p:nvPr/>
        </p:nvSpPr>
        <p:spPr>
          <a:xfrm>
            <a:off x="9144000" y="9930784"/>
            <a:ext cx="9144000" cy="307777"/>
          </a:xfrm>
          <a:prstGeom prst="rect">
            <a:avLst/>
          </a:prstGeom>
          <a:noFill/>
        </p:spPr>
        <p:txBody>
          <a:bodyPr wrap="square">
            <a:spAutoFit/>
          </a:bodyPr>
          <a:lstStyle/>
          <a:p>
            <a:pPr algn="r"/>
            <a:r>
              <a:rPr lang="en-US" dirty="0"/>
              <a:t>https://www.europarl.europa.eu/RegData/etudes/STUD/2021/653635/EXPO_STU(2021)653635_EN.pdf</a:t>
            </a:r>
          </a:p>
        </p:txBody>
      </p:sp>
    </p:spTree>
    <p:extLst>
      <p:ext uri="{BB962C8B-B14F-4D97-AF65-F5344CB8AC3E}">
        <p14:creationId xmlns:p14="http://schemas.microsoft.com/office/powerpoint/2010/main" val="1389877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70750-DCF3-3DFC-C113-9A1255324C3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66E8BA4-A541-8866-1E97-06CC1124CB92}"/>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Πληροφόρηση και ψηφιακή παιδεία</a:t>
            </a:r>
            <a:endParaRPr lang="el-GR" dirty="0"/>
          </a:p>
        </p:txBody>
      </p:sp>
      <p:sp>
        <p:nvSpPr>
          <p:cNvPr id="4" name="Google Shape;118;p2">
            <a:extLst>
              <a:ext uri="{FF2B5EF4-FFF2-40B4-BE49-F238E27FC236}">
                <a16:creationId xmlns:a16="http://schemas.microsoft.com/office/drawing/2014/main" id="{87A32B11-BD55-51F1-E1D8-D227164A104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906A4AD-9763-F10A-B3A3-7A7536D7139B}"/>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D876FCA-4F63-2FF0-7BA0-227A02B5751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C4C1DAE-B5C9-BA0D-A35F-12FE9AE621C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0EC577A-B12A-9D20-CAFA-B93692BFC13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A8AA457-2DA6-ED6D-AABA-5F6F993B4EA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7308468-3EDF-7805-E662-C41A9165F4B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2AC4803F-2CC5-833C-C503-708E30B47C53}"/>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60C95C1-15CF-75B7-AFE6-1FEA516F271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723A0394-0A11-737A-AEAF-A61811A4E3C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528552B3-7F23-411F-4EE6-37F2D441E02F}"/>
              </a:ext>
            </a:extLst>
          </p:cNvPr>
          <p:cNvSpPr txBox="1"/>
          <p:nvPr/>
        </p:nvSpPr>
        <p:spPr>
          <a:xfrm>
            <a:off x="9144000" y="9930784"/>
            <a:ext cx="9144000" cy="307777"/>
          </a:xfrm>
          <a:prstGeom prst="rect">
            <a:avLst/>
          </a:prstGeom>
          <a:noFill/>
        </p:spPr>
        <p:txBody>
          <a:bodyPr wrap="square">
            <a:spAutoFit/>
          </a:bodyPr>
          <a:lstStyle/>
          <a:p>
            <a:pPr algn="r"/>
            <a:r>
              <a:rPr lang="en-US" dirty="0"/>
              <a:t>Πηγή: https://all-digital.org/resources/handbook-on-media-literacy/</a:t>
            </a:r>
          </a:p>
        </p:txBody>
      </p:sp>
      <p:pic>
        <p:nvPicPr>
          <p:cNvPr id="14" name="Immagine 13">
            <a:extLst>
              <a:ext uri="{FF2B5EF4-FFF2-40B4-BE49-F238E27FC236}">
                <a16:creationId xmlns:a16="http://schemas.microsoft.com/office/drawing/2014/main" id="{2EAC3322-927C-E11A-C687-39F96D66F1E7}"/>
              </a:ext>
            </a:extLst>
          </p:cNvPr>
          <p:cNvPicPr>
            <a:picLocks noChangeAspect="1"/>
          </p:cNvPicPr>
          <p:nvPr/>
        </p:nvPicPr>
        <p:blipFill>
          <a:blip r:embed="rId3"/>
          <a:stretch>
            <a:fillRect/>
          </a:stretch>
        </p:blipFill>
        <p:spPr>
          <a:xfrm>
            <a:off x="5829541" y="2349007"/>
            <a:ext cx="7649643" cy="7059010"/>
          </a:xfrm>
          <a:prstGeom prst="rect">
            <a:avLst/>
          </a:prstGeom>
        </p:spPr>
      </p:pic>
    </p:spTree>
    <p:extLst>
      <p:ext uri="{BB962C8B-B14F-4D97-AF65-F5344CB8AC3E}">
        <p14:creationId xmlns:p14="http://schemas.microsoft.com/office/powerpoint/2010/main" val="3504366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46BCE-D6F1-6B48-A663-D18D763EBA3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11C2B53-058D-55CA-2931-5EC5A01D947A}"/>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Πληροφόρηση και ψηφιακή παιδεία</a:t>
            </a:r>
            <a:endParaRPr lang="el-GR" dirty="0"/>
          </a:p>
        </p:txBody>
      </p:sp>
      <p:sp>
        <p:nvSpPr>
          <p:cNvPr id="3" name="Υπότιτλος 2">
            <a:extLst>
              <a:ext uri="{FF2B5EF4-FFF2-40B4-BE49-F238E27FC236}">
                <a16:creationId xmlns:a16="http://schemas.microsoft.com/office/drawing/2014/main" id="{C0240B4D-9E7A-AC44-55F4-BA1D5D503054}"/>
              </a:ext>
            </a:extLst>
          </p:cNvPr>
          <p:cNvSpPr>
            <a:spLocks noGrp="1"/>
          </p:cNvSpPr>
          <p:nvPr>
            <p:ph type="subTitle" idx="1"/>
          </p:nvPr>
        </p:nvSpPr>
        <p:spPr>
          <a:xfrm>
            <a:off x="1116847" y="2192906"/>
            <a:ext cx="10300114" cy="3376797"/>
          </a:xfrm>
        </p:spPr>
        <p:txBody>
          <a:bodyPr>
            <a:noAutofit/>
          </a:bodyPr>
          <a:lstStyle/>
          <a:p>
            <a:pPr marL="25400" indent="0" algn="l">
              <a:lnSpc>
                <a:spcPct val="170000"/>
              </a:lnSpc>
            </a:pPr>
            <a:r>
              <a:rPr lang="en-US" sz="2800" dirty="0">
                <a:solidFill>
                  <a:schemeClr val="tx1"/>
                </a:solidFill>
                <a:highlight>
                  <a:srgbClr val="FF0000"/>
                </a:highlight>
                <a:latin typeface="Bricolage Grotesque" panose="020B0604020202020204" charset="0"/>
              </a:rPr>
              <a:t>Εκτός από τη σημασία της παραπληροφόρησης στην τρέχουσα γεωπολιτική κατάσταση, η οποία αποτελεί έναν από τους κύριους λόγους </a:t>
            </a:r>
            <a:r>
              <a:rPr lang="en-US" sz="2800" dirty="0">
                <a:solidFill>
                  <a:schemeClr val="tx1"/>
                </a:solidFill>
                <a:latin typeface="Bricolage Grotesque" panose="020B0604020202020204" charset="0"/>
              </a:rPr>
              <a:t>ανησυχίας</a:t>
            </a:r>
            <a:r>
              <a:rPr lang="en-US" sz="2800" dirty="0">
                <a:solidFill>
                  <a:schemeClr val="tx1"/>
                </a:solidFill>
                <a:highlight>
                  <a:srgbClr val="FF0000"/>
                </a:highlight>
                <a:latin typeface="Bricolage Grotesque" panose="020B0604020202020204" charset="0"/>
              </a:rPr>
              <a:t> της ΕΕ</a:t>
            </a:r>
            <a:r>
              <a:rPr lang="en-US" sz="2800" dirty="0">
                <a:solidFill>
                  <a:schemeClr val="tx1"/>
                </a:solidFill>
                <a:latin typeface="Bricolage Grotesque" panose="020B0604020202020204" charset="0"/>
              </a:rPr>
              <a:t>, το έργο DRONE έχει σχεδιαστεί με βάση την ιδέα της δημιουργίας ενός εκπαιδευτικού προγράμματος που θα προάγει την ενεργό ψηφιακή ιθαγένεια, επιτρέποντας σε εκπαιδευτικούς, </a:t>
            </a:r>
            <a:r>
              <a:rPr lang="en-US" sz="2800" dirty="0" err="1">
                <a:solidFill>
                  <a:schemeClr val="tx1"/>
                </a:solidFill>
                <a:latin typeface="Bricolage Grotesque" panose="020B0604020202020204" charset="0"/>
              </a:rPr>
              <a:t>διευθυντές</a:t>
            </a:r>
            <a:r>
              <a:rPr lang="el-GR" sz="2800" dirty="0">
                <a:solidFill>
                  <a:schemeClr val="tx1"/>
                </a:solidFill>
                <a:latin typeface="Bricolage Grotesque" panose="020B0604020202020204" charset="0"/>
              </a:rPr>
              <a:t>/</a:t>
            </a:r>
            <a:r>
              <a:rPr lang="el-GR" sz="2800" dirty="0" err="1">
                <a:solidFill>
                  <a:schemeClr val="tx1"/>
                </a:solidFill>
                <a:latin typeface="Bricolage Grotesque" panose="020B0604020202020204" charset="0"/>
              </a:rPr>
              <a:t>ντριες</a:t>
            </a:r>
            <a:r>
              <a:rPr lang="en-US" sz="2800" dirty="0">
                <a:solidFill>
                  <a:schemeClr val="tx1"/>
                </a:solidFill>
                <a:latin typeface="Bricolage Grotesque" panose="020B0604020202020204" charset="0"/>
              </a:rPr>
              <a:t> σχολείων και γονείς να εκπαιδεύσουν τους εφήβους σε ψηφιακές δεξιότητες, δεδομένης της σημασίας που έχουν τα ψηφιακά μέσα για τους εφήβους και του γεγονότος ότι αυτοί είναι οι νέοι πολίτες της ΕΕ.</a:t>
            </a:r>
          </a:p>
          <a:p>
            <a:pPr marL="25400" indent="0" algn="l">
              <a:lnSpc>
                <a:spcPct val="170000"/>
              </a:lnSpc>
            </a:pPr>
            <a:endParaRPr lang="en-GB" sz="280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BBF11B99-F0C3-CE55-3A66-47965B9DB70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A990FEC-C059-3C11-E595-42659BDE30D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22C48AE-3BF5-BA44-C861-8DECBC9E0B3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59058CE-24C4-FFD0-91A9-2E633BE36DB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56F3AA65-7047-8A96-4ED6-1AB04F7084B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B36E65A-2D7B-425F-3AB3-54106A914F2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436D64F-81BA-8F25-DE83-59F482C6388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D24BEDA-13EE-41CE-0BE9-D7D1C9A3628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BD4A3C4-95AC-23D8-9C0B-1F27F60795A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DC32F8D-9517-301A-375E-B6ABFA6F40C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5" name="Immagine 14">
            <a:extLst>
              <a:ext uri="{FF2B5EF4-FFF2-40B4-BE49-F238E27FC236}">
                <a16:creationId xmlns:a16="http://schemas.microsoft.com/office/drawing/2014/main" id="{A51659B6-D1AA-F6E4-C0D5-13257A072E1F}"/>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3918153" y="5767442"/>
            <a:ext cx="1062410" cy="1049348"/>
          </a:xfrm>
          <a:prstGeom prst="rect">
            <a:avLst/>
          </a:prstGeom>
        </p:spPr>
      </p:pic>
      <p:pic>
        <p:nvPicPr>
          <p:cNvPr id="21" name="Immagine 20">
            <a:extLst>
              <a:ext uri="{FF2B5EF4-FFF2-40B4-BE49-F238E27FC236}">
                <a16:creationId xmlns:a16="http://schemas.microsoft.com/office/drawing/2014/main" id="{1A1B3333-B4EB-7350-985F-902433565753}"/>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2088450" y="5540046"/>
            <a:ext cx="1507557" cy="1470025"/>
          </a:xfrm>
          <a:prstGeom prst="rect">
            <a:avLst/>
          </a:prstGeom>
        </p:spPr>
      </p:pic>
      <p:grpSp>
        <p:nvGrpSpPr>
          <p:cNvPr id="23" name="Gruppo 22">
            <a:extLst>
              <a:ext uri="{FF2B5EF4-FFF2-40B4-BE49-F238E27FC236}">
                <a16:creationId xmlns:a16="http://schemas.microsoft.com/office/drawing/2014/main" id="{74356469-AD96-99D6-80CF-29B4D83B50F8}"/>
              </a:ext>
            </a:extLst>
          </p:cNvPr>
          <p:cNvGrpSpPr/>
          <p:nvPr/>
        </p:nvGrpSpPr>
        <p:grpSpPr>
          <a:xfrm>
            <a:off x="15140210" y="5723704"/>
            <a:ext cx="1585627" cy="1059180"/>
            <a:chOff x="15117413" y="5590855"/>
            <a:chExt cx="3170587" cy="2295845"/>
          </a:xfrm>
        </p:grpSpPr>
        <p:pic>
          <p:nvPicPr>
            <p:cNvPr id="19" name="Immagine 18">
              <a:extLst>
                <a:ext uri="{FF2B5EF4-FFF2-40B4-BE49-F238E27FC236}">
                  <a16:creationId xmlns:a16="http://schemas.microsoft.com/office/drawing/2014/main" id="{5961FA2E-C593-9759-B7A9-26946DAE26FF}"/>
                </a:ext>
              </a:extLst>
            </p:cNvPr>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22" name="Immagine 21">
              <a:extLst>
                <a:ext uri="{FF2B5EF4-FFF2-40B4-BE49-F238E27FC236}">
                  <a16:creationId xmlns:a16="http://schemas.microsoft.com/office/drawing/2014/main" id="{ECAC129B-F53B-A5FF-9FA2-365523687947}"/>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4">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pic>
        <p:nvPicPr>
          <p:cNvPr id="25" name="Immagine 24">
            <a:extLst>
              <a:ext uri="{FF2B5EF4-FFF2-40B4-BE49-F238E27FC236}">
                <a16:creationId xmlns:a16="http://schemas.microsoft.com/office/drawing/2014/main" id="{06A10100-62DD-7AED-E120-465A1055AAB7}"/>
              </a:ext>
            </a:extLst>
          </p:cNvPr>
          <p:cNvPicPr>
            <a:picLocks noChangeAspect="1"/>
          </p:cNvPicPr>
          <p:nvPr/>
        </p:nvPicPr>
        <p:blipFill>
          <a:blip r:embed="rId10">
            <a:duotone>
              <a:schemeClr val="accent1">
                <a:shade val="45000"/>
                <a:satMod val="135000"/>
              </a:schemeClr>
              <a:prstClr val="white"/>
            </a:duotone>
            <a:extLst>
              <a:ext uri="{BEBA8EAE-BF5A-486C-A8C5-ECC9F3942E4B}">
                <a14:imgProps xmlns:a14="http://schemas.microsoft.com/office/drawing/2010/main">
                  <a14:imgLayer r:embed="rId11">
                    <a14:imgEffect>
                      <a14:backgroundRemoval t="5085" b="96610" l="9362" r="89362">
                        <a14:foregroundMark x1="50213" y1="5932" x2="50213" y2="5932"/>
                        <a14:foregroundMark x1="52340" y1="20763" x2="52340" y2="20763"/>
                        <a14:foregroundMark x1="42979" y1="29661" x2="42979" y2="29661"/>
                        <a14:foregroundMark x1="48085" y1="39407" x2="48085" y2="39407"/>
                        <a14:foregroundMark x1="37872" y1="50424" x2="37872" y2="50424"/>
                        <a14:foregroundMark x1="48085" y1="53390" x2="48085" y2="53390"/>
                        <a14:foregroundMark x1="63830" y1="54661" x2="63830" y2="54661"/>
                        <a14:foregroundMark x1="64681" y1="36017" x2="64681" y2="36017"/>
                        <a14:foregroundMark x1="35745" y1="33475" x2="35745" y2="33475"/>
                        <a14:foregroundMark x1="51489" y1="63983" x2="51489" y2="63983"/>
                        <a14:foregroundMark x1="28936" y1="74576" x2="28936" y2="74576"/>
                        <a14:foregroundMark x1="61277" y1="79237" x2="61277" y2="79237"/>
                        <a14:foregroundMark x1="43830" y1="92373" x2="43830" y2="92373"/>
                        <a14:foregroundMark x1="28511" y1="93220" x2="28511" y2="93220"/>
                        <a14:foregroundMark x1="57021" y1="94915" x2="57021" y2="94915"/>
                        <a14:foregroundMark x1="46383" y1="96610" x2="46383" y2="96610"/>
                      </a14:backgroundRemoval>
                    </a14:imgEffect>
                  </a14:imgLayer>
                </a14:imgProps>
              </a:ext>
            </a:extLst>
          </a:blip>
          <a:srcRect l="14715" r="16325"/>
          <a:stretch>
            <a:fillRect/>
          </a:stretch>
        </p:blipFill>
        <p:spPr>
          <a:xfrm>
            <a:off x="13542121" y="8476423"/>
            <a:ext cx="924424" cy="1346221"/>
          </a:xfrm>
          <a:prstGeom prst="rect">
            <a:avLst/>
          </a:prstGeom>
        </p:spPr>
      </p:pic>
      <p:pic>
        <p:nvPicPr>
          <p:cNvPr id="27" name="Immagine 26">
            <a:extLst>
              <a:ext uri="{FF2B5EF4-FFF2-40B4-BE49-F238E27FC236}">
                <a16:creationId xmlns:a16="http://schemas.microsoft.com/office/drawing/2014/main" id="{3B06A9F5-AC90-7174-F788-FF698E7E1719}"/>
              </a:ext>
            </a:extLst>
          </p:cNvPr>
          <p:cNvPicPr>
            <a:picLocks noChangeAspect="1"/>
          </p:cNvPicPr>
          <p:nvPr/>
        </p:nvPicPr>
        <p:blipFill>
          <a:blip r:embed="rId12">
            <a:duotone>
              <a:schemeClr val="accent1">
                <a:shade val="45000"/>
                <a:satMod val="135000"/>
              </a:schemeClr>
              <a:prstClr val="white"/>
            </a:duotone>
            <a:extLst>
              <a:ext uri="{BEBA8EAE-BF5A-486C-A8C5-ECC9F3942E4B}">
                <a14:imgProps xmlns:a14="http://schemas.microsoft.com/office/drawing/2010/main">
                  <a14:imgLayer r:embed="rId13">
                    <a14:imgEffect>
                      <a14:backgroundRemoval t="10000" b="90000" l="10000" r="90000">
                        <a14:foregroundMark x1="48404" y1="24734" x2="48404" y2="24734"/>
                        <a14:foregroundMark x1="48404" y1="31649" x2="48404" y2="31649"/>
                        <a14:foregroundMark x1="45213" y1="35904" x2="45213" y2="35904"/>
                        <a14:foregroundMark x1="51862" y1="44947" x2="51862" y2="44947"/>
                        <a14:foregroundMark x1="39894" y1="42819" x2="39894" y2="42819"/>
                        <a14:foregroundMark x1="40691" y1="41223" x2="40691" y2="41223"/>
                        <a14:foregroundMark x1="59043" y1="41755" x2="59043" y2="41755"/>
                        <a14:foregroundMark x1="48670" y1="51330" x2="48670" y2="51330"/>
                        <a14:foregroundMark x1="49734" y1="61170" x2="49734" y2="61170"/>
                        <a14:foregroundMark x1="62234" y1="63032" x2="62234" y2="63032"/>
                        <a14:foregroundMark x1="42287" y1="67553" x2="42287" y2="67553"/>
                      </a14:backgroundRemoval>
                    </a14:imgEffect>
                  </a14:imgLayer>
                </a14:imgProps>
              </a:ext>
            </a:extLst>
          </a:blip>
          <a:srcRect l="28605" t="17855" r="28295" b="15595"/>
          <a:stretch>
            <a:fillRect/>
          </a:stretch>
        </p:blipFill>
        <p:spPr>
          <a:xfrm>
            <a:off x="14238511" y="8426995"/>
            <a:ext cx="942833" cy="1455774"/>
          </a:xfrm>
          <a:prstGeom prst="rect">
            <a:avLst/>
          </a:prstGeom>
        </p:spPr>
      </p:pic>
      <p:sp>
        <p:nvSpPr>
          <p:cNvPr id="28" name="Google Shape;99;p1">
            <a:extLst>
              <a:ext uri="{FF2B5EF4-FFF2-40B4-BE49-F238E27FC236}">
                <a16:creationId xmlns:a16="http://schemas.microsoft.com/office/drawing/2014/main" id="{634C95D0-3B3C-BBC6-1066-9AABE8B5FB99}"/>
              </a:ext>
            </a:extLst>
          </p:cNvPr>
          <p:cNvSpPr txBox="1"/>
          <p:nvPr/>
        </p:nvSpPr>
        <p:spPr>
          <a:xfrm>
            <a:off x="12463445" y="2611818"/>
            <a:ext cx="3747841" cy="1461875"/>
          </a:xfrm>
          <a:prstGeom prst="rect">
            <a:avLst/>
          </a:prstGeom>
          <a:noFill/>
          <a:ln>
            <a:noFill/>
          </a:ln>
        </p:spPr>
        <p:txBody>
          <a:bodyPr spcFirstLastPara="1" wrap="square" lIns="0" tIns="0" rIns="0" bIns="0" anchor="t" anchorCtr="0">
            <a:spAutoFit/>
          </a:bodyPr>
          <a:lstStyle/>
          <a:p>
            <a:pPr marL="0" marR="0" lvl="0" indent="0" algn="ctr"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HILDA</a:t>
            </a:r>
            <a:endParaRPr dirty="0">
              <a:solidFill>
                <a:srgbClr val="0C4DA2"/>
              </a:solidFill>
            </a:endParaRPr>
          </a:p>
        </p:txBody>
      </p:sp>
      <p:cxnSp>
        <p:nvCxnSpPr>
          <p:cNvPr id="30" name="Connettore 2 29">
            <a:extLst>
              <a:ext uri="{FF2B5EF4-FFF2-40B4-BE49-F238E27FC236}">
                <a16:creationId xmlns:a16="http://schemas.microsoft.com/office/drawing/2014/main" id="{33EBCD60-89B1-D906-1FB7-6C61B0E8530F}"/>
              </a:ext>
            </a:extLst>
          </p:cNvPr>
          <p:cNvCxnSpPr>
            <a:cxnSpLocks/>
            <a:stCxn id="28" idx="2"/>
          </p:cNvCxnSpPr>
          <p:nvPr/>
        </p:nvCxnSpPr>
        <p:spPr>
          <a:xfrm flipH="1">
            <a:off x="13172303" y="3846023"/>
            <a:ext cx="1165063" cy="1694023"/>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ttore 2 30">
            <a:extLst>
              <a:ext uri="{FF2B5EF4-FFF2-40B4-BE49-F238E27FC236}">
                <a16:creationId xmlns:a16="http://schemas.microsoft.com/office/drawing/2014/main" id="{2DEA1E17-3CBA-D408-C534-B4DB434A5351}"/>
              </a:ext>
            </a:extLst>
          </p:cNvPr>
          <p:cNvCxnSpPr>
            <a:cxnSpLocks/>
            <a:stCxn id="28" idx="2"/>
          </p:cNvCxnSpPr>
          <p:nvPr/>
        </p:nvCxnSpPr>
        <p:spPr>
          <a:xfrm>
            <a:off x="14337366" y="3846023"/>
            <a:ext cx="33632" cy="1697695"/>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ttore 2 35">
            <a:extLst>
              <a:ext uri="{FF2B5EF4-FFF2-40B4-BE49-F238E27FC236}">
                <a16:creationId xmlns:a16="http://schemas.microsoft.com/office/drawing/2014/main" id="{159D6D21-C982-67B3-DE79-4E9CB0EDB3A6}"/>
              </a:ext>
            </a:extLst>
          </p:cNvPr>
          <p:cNvCxnSpPr>
            <a:cxnSpLocks/>
            <a:stCxn id="28" idx="2"/>
          </p:cNvCxnSpPr>
          <p:nvPr/>
        </p:nvCxnSpPr>
        <p:spPr>
          <a:xfrm>
            <a:off x="14337366" y="3846023"/>
            <a:ext cx="1162456" cy="1689545"/>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ttore 2 38">
            <a:extLst>
              <a:ext uri="{FF2B5EF4-FFF2-40B4-BE49-F238E27FC236}">
                <a16:creationId xmlns:a16="http://schemas.microsoft.com/office/drawing/2014/main" id="{BF67C090-90FA-2AF4-9347-FC261C9D1E1C}"/>
              </a:ext>
            </a:extLst>
          </p:cNvPr>
          <p:cNvCxnSpPr/>
          <p:nvPr/>
        </p:nvCxnSpPr>
        <p:spPr>
          <a:xfrm rot="10800000" flipH="1">
            <a:off x="14369694" y="7044186"/>
            <a:ext cx="1165063" cy="1466353"/>
          </a:xfrm>
          <a:prstGeom prst="straightConnector1">
            <a:avLst/>
          </a:prstGeom>
          <a:ln w="7620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Connettore 2 39">
            <a:extLst>
              <a:ext uri="{FF2B5EF4-FFF2-40B4-BE49-F238E27FC236}">
                <a16:creationId xmlns:a16="http://schemas.microsoft.com/office/drawing/2014/main" id="{CB5E5656-DC57-1C8D-415C-18A488D18DC8}"/>
              </a:ext>
            </a:extLst>
          </p:cNvPr>
          <p:cNvCxnSpPr>
            <a:cxnSpLocks/>
          </p:cNvCxnSpPr>
          <p:nvPr/>
        </p:nvCxnSpPr>
        <p:spPr>
          <a:xfrm rot="10800000">
            <a:off x="14336062" y="7040514"/>
            <a:ext cx="33632" cy="1470025"/>
          </a:xfrm>
          <a:prstGeom prst="straightConnector1">
            <a:avLst/>
          </a:prstGeom>
          <a:ln w="7620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Connettore 2 40">
            <a:extLst>
              <a:ext uri="{FF2B5EF4-FFF2-40B4-BE49-F238E27FC236}">
                <a16:creationId xmlns:a16="http://schemas.microsoft.com/office/drawing/2014/main" id="{8E8640E3-CAD9-0854-3735-FE542ADB60E5}"/>
              </a:ext>
            </a:extLst>
          </p:cNvPr>
          <p:cNvCxnSpPr>
            <a:cxnSpLocks/>
          </p:cNvCxnSpPr>
          <p:nvPr/>
        </p:nvCxnSpPr>
        <p:spPr>
          <a:xfrm rot="10800000">
            <a:off x="13207238" y="7048664"/>
            <a:ext cx="1162456" cy="1461875"/>
          </a:xfrm>
          <a:prstGeom prst="straightConnector1">
            <a:avLst/>
          </a:prstGeom>
          <a:ln w="7620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CasellaDiTesto 46">
            <a:extLst>
              <a:ext uri="{FF2B5EF4-FFF2-40B4-BE49-F238E27FC236}">
                <a16:creationId xmlns:a16="http://schemas.microsoft.com/office/drawing/2014/main" id="{9B6CE2A8-5ED4-763F-3A7E-08A41C022146}"/>
              </a:ext>
            </a:extLst>
          </p:cNvPr>
          <p:cNvSpPr txBox="1"/>
          <p:nvPr/>
        </p:nvSpPr>
        <p:spPr>
          <a:xfrm>
            <a:off x="9144000" y="9930784"/>
            <a:ext cx="9144000" cy="307777"/>
          </a:xfrm>
          <a:prstGeom prst="rect">
            <a:avLst/>
          </a:prstGeom>
          <a:noFill/>
        </p:spPr>
        <p:txBody>
          <a:bodyPr wrap="square">
            <a:spAutoFit/>
          </a:bodyPr>
          <a:lstStyle/>
          <a:p>
            <a:pPr algn="r"/>
            <a:r>
              <a:rPr lang="en-US" dirty="0"/>
              <a:t>Πηγή εικονιδίων: https://thenounproject.com/creator/agusrahar/</a:t>
            </a:r>
          </a:p>
        </p:txBody>
      </p:sp>
    </p:spTree>
    <p:extLst>
      <p:ext uri="{BB962C8B-B14F-4D97-AF65-F5344CB8AC3E}">
        <p14:creationId xmlns:p14="http://schemas.microsoft.com/office/powerpoint/2010/main" val="31598313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3D645-F22E-A81E-BC0E-B6816847777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16EA5D1-4740-1722-0B02-C2331556FD3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Πληροφοριακή και πολυμεσική παιδεία</a:t>
            </a:r>
            <a:endParaRPr lang="el-GR" dirty="0"/>
          </a:p>
        </p:txBody>
      </p:sp>
      <p:sp>
        <p:nvSpPr>
          <p:cNvPr id="3" name="Υπότιτλος 2">
            <a:extLst>
              <a:ext uri="{FF2B5EF4-FFF2-40B4-BE49-F238E27FC236}">
                <a16:creationId xmlns:a16="http://schemas.microsoft.com/office/drawing/2014/main" id="{2ED8373E-96D7-EE88-63FE-92541FE4C374}"/>
              </a:ext>
            </a:extLst>
          </p:cNvPr>
          <p:cNvSpPr>
            <a:spLocks noGrp="1"/>
          </p:cNvSpPr>
          <p:nvPr>
            <p:ph type="subTitle" idx="1"/>
          </p:nvPr>
        </p:nvSpPr>
        <p:spPr>
          <a:xfrm>
            <a:off x="1013345" y="2124325"/>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Παιδεία στα μέσα επικοινωνίας</a:t>
            </a:r>
          </a:p>
          <a:p>
            <a:pPr marL="25400" indent="0" algn="l"/>
            <a:r>
              <a:rPr lang="en-US" dirty="0">
                <a:solidFill>
                  <a:schemeClr val="tx1"/>
                </a:solidFill>
                <a:latin typeface="Bricolage Grotesque" panose="020B0604020202020204" charset="0"/>
              </a:rPr>
              <a:t>Η ικανότητα πρόσβασης, ανάλυσης, αξιολόγησης και παραγωγής μηνυμάτων σε διάφορες μορφές, προωθώντας την κριτική σκέψη σχετικά με τα μηνύματα των μέσων ενημέρωσης.</a:t>
            </a:r>
          </a:p>
          <a:p>
            <a:pPr marL="25400" indent="0" algn="l"/>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Πληροφοριακή παιδεία</a:t>
            </a:r>
          </a:p>
          <a:p>
            <a:pPr marL="25400" indent="0" algn="l"/>
            <a:r>
              <a:rPr lang="en-US" dirty="0">
                <a:solidFill>
                  <a:schemeClr val="tx1"/>
                </a:solidFill>
                <a:latin typeface="Bricolage Grotesque" panose="020B0604020202020204" charset="0"/>
              </a:rPr>
              <a:t>Το σύνολο των ολοκληρωμένων ικανοτήτων που περιλαμβάνουν την αναστοχαστική ανακάλυψη πληροφοριών, την κατανόηση του τρόπου παραγωγής και αξιολόγησης των πληροφοριών, καθώς και τη χρήση των πληροφοριών για τη δημιουργία νέας γνώσης και την ηθική συμμετοχή σε κοινότητες.</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584F771B-E7CC-A546-430A-7643F26DB9C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0707859-08B4-750E-070B-760DEF19BD9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1959F5D-5B59-EF59-BA37-EF5A92FB752B}"/>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486F875-7825-6451-E5AA-689E4DF7987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FFE7CB5A-336B-C298-1AD8-3923CFDEB021}"/>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E9E0AF0-EC8C-5721-5F03-BAA72D19FEF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BE56586-AA4F-CC37-A5A7-008ECCC529C4}"/>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C6178F7-6CF0-5EA7-94C3-21F9EFDDF7C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6AA154F-8802-296C-EC2D-6004F5B0B9CE}"/>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3EC26E3-BEE1-10EC-38AA-E29E649CC30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47" name="CasellaDiTesto 46">
            <a:extLst>
              <a:ext uri="{FF2B5EF4-FFF2-40B4-BE49-F238E27FC236}">
                <a16:creationId xmlns:a16="http://schemas.microsoft.com/office/drawing/2014/main" id="{3C865C7D-AE23-B4C6-A1C8-A42936EB842E}"/>
              </a:ext>
            </a:extLst>
          </p:cNvPr>
          <p:cNvSpPr txBox="1"/>
          <p:nvPr/>
        </p:nvSpPr>
        <p:spPr>
          <a:xfrm>
            <a:off x="7615646" y="9763780"/>
            <a:ext cx="10672354" cy="523220"/>
          </a:xfrm>
          <a:prstGeom prst="rect">
            <a:avLst/>
          </a:prstGeom>
          <a:noFill/>
        </p:spPr>
        <p:txBody>
          <a:bodyPr wrap="square">
            <a:spAutoFit/>
          </a:bodyPr>
          <a:lstStyle/>
          <a:p>
            <a:pPr algn="r"/>
            <a:r>
              <a:rPr lang="en-US" dirty="0"/>
              <a:t>Βλ. </a:t>
            </a:r>
            <a:r>
              <a:rPr lang="en-US" i="1" dirty="0"/>
              <a:t>Ενότητα «Πληροφοριακή και πολυμεσική </a:t>
            </a:r>
            <a:r>
              <a:rPr lang="en-US" dirty="0"/>
              <a:t>παιδεία»· </a:t>
            </a:r>
            <a:r>
              <a:rPr lang="en-US" dirty="0" err="1"/>
              <a:t>βλ</a:t>
            </a:r>
            <a:r>
              <a:rPr lang="en-US" dirty="0"/>
              <a:t>. Ευρωπαϊκή Επιτροπή, Τεχνικές εκθέσεις του ΚΚΕρ Πηγή </a:t>
            </a:r>
          </a:p>
          <a:p>
            <a:pPr algn="r"/>
            <a:r>
              <a:rPr lang="en-US" i="1" dirty="0"/>
              <a:t>Ψηφιακή ικανότητα στην πράξη: Ανάλυση πλαισίων</a:t>
            </a:r>
            <a:r>
              <a:rPr lang="en-US" dirty="0"/>
              <a:t> https://publications.jrc.ec.europa.eu/repository/handle/JRC68116/</a:t>
            </a:r>
          </a:p>
        </p:txBody>
      </p:sp>
    </p:spTree>
    <p:extLst>
      <p:ext uri="{BB962C8B-B14F-4D97-AF65-F5344CB8AC3E}">
        <p14:creationId xmlns:p14="http://schemas.microsoft.com/office/powerpoint/2010/main" val="2259105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088BC-F345-25C3-2A84-F61ECC2A43B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62EF5C2-839D-2E5D-21E4-10D252E811ED}"/>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Πληροφοριακή και ψηφιακή παιδεία</a:t>
            </a:r>
            <a:endParaRPr lang="el-GR" dirty="0"/>
          </a:p>
        </p:txBody>
      </p:sp>
      <p:sp>
        <p:nvSpPr>
          <p:cNvPr id="3" name="Υπότιτλος 2">
            <a:extLst>
              <a:ext uri="{FF2B5EF4-FFF2-40B4-BE49-F238E27FC236}">
                <a16:creationId xmlns:a16="http://schemas.microsoft.com/office/drawing/2014/main" id="{19465CFE-79DC-AB8A-72E3-6A375759FB15}"/>
              </a:ext>
            </a:extLst>
          </p:cNvPr>
          <p:cNvSpPr>
            <a:spLocks noGrp="1"/>
          </p:cNvSpPr>
          <p:nvPr>
            <p:ph type="subTitle" idx="1"/>
          </p:nvPr>
        </p:nvSpPr>
        <p:spPr>
          <a:xfrm>
            <a:off x="5684736" y="2155708"/>
            <a:ext cx="8130655" cy="3376797"/>
          </a:xfrm>
        </p:spPr>
        <p:txBody>
          <a:bodyPr>
            <a:noAutofit/>
          </a:bodyPr>
          <a:lstStyle/>
          <a:p>
            <a:pPr marL="25400" indent="0" algn="l">
              <a:lnSpc>
                <a:spcPct val="170000"/>
              </a:lnSpc>
            </a:pPr>
            <a:r>
              <a:rPr lang="en-US" sz="2800" dirty="0">
                <a:solidFill>
                  <a:schemeClr val="tx1"/>
                </a:solidFill>
                <a:latin typeface="Bricolage Grotesque" panose="020B0604020202020204" charset="0"/>
              </a:rPr>
              <a:t>Παιδεία στα μέσα ενημέρωσης </a:t>
            </a:r>
            <a:r>
              <a:rPr lang="en-US" sz="2800" dirty="0" err="1">
                <a:solidFill>
                  <a:schemeClr val="tx1"/>
                </a:solidFill>
                <a:latin typeface="Bricolage Grotesque" panose="020B0604020202020204" charset="0"/>
              </a:rPr>
              <a:t>κ</a:t>
            </a:r>
            <a:r>
              <a:rPr lang="en-US" sz="2800" dirty="0">
                <a:solidFill>
                  <a:schemeClr val="tx1"/>
                </a:solidFill>
                <a:latin typeface="Bricolage Grotesque" panose="020B0604020202020204" charset="0"/>
              </a:rPr>
              <a:t>α</a:t>
            </a:r>
            <a:r>
              <a:rPr lang="en-US" sz="2800" dirty="0" err="1">
                <a:solidFill>
                  <a:schemeClr val="tx1"/>
                </a:solidFill>
                <a:latin typeface="Bricolage Grotesque" panose="020B0604020202020204" charset="0"/>
              </a:rPr>
              <a:t>ι</a:t>
            </a:r>
            <a:r>
              <a:rPr lang="en-US" sz="2800" dirty="0">
                <a:solidFill>
                  <a:schemeClr val="tx1"/>
                </a:solidFill>
                <a:latin typeface="Bricolage Grotesque" panose="020B0604020202020204" charset="0"/>
              </a:rPr>
              <a:t> </a:t>
            </a:r>
            <a:r>
              <a:rPr lang="en-US" sz="2800" dirty="0" err="1">
                <a:solidFill>
                  <a:schemeClr val="tx1"/>
                </a:solidFill>
                <a:latin typeface="Bricolage Grotesque" panose="020B0604020202020204" charset="0"/>
              </a:rPr>
              <a:t>την</a:t>
            </a:r>
            <a:r>
              <a:rPr lang="el-GR" sz="2800" dirty="0">
                <a:solidFill>
                  <a:schemeClr val="tx1"/>
                </a:solidFill>
                <a:latin typeface="Bricolage Grotesque" panose="020B0604020202020204" charset="0"/>
              </a:rPr>
              <a:t> </a:t>
            </a:r>
            <a:r>
              <a:rPr lang="en-US" sz="2800" dirty="0">
                <a:solidFill>
                  <a:schemeClr val="tx1"/>
                </a:solidFill>
                <a:latin typeface="Bricolage Grotesque" panose="020B0604020202020204" charset="0"/>
              </a:rPr>
              <a:t>π</a:t>
            </a:r>
            <a:r>
              <a:rPr lang="en-US" sz="2800" dirty="0" err="1">
                <a:solidFill>
                  <a:schemeClr val="tx1"/>
                </a:solidFill>
                <a:latin typeface="Bricolage Grotesque" panose="020B0604020202020204" charset="0"/>
              </a:rPr>
              <a:t>ληροφορί</a:t>
            </a:r>
            <a:r>
              <a:rPr lang="en-US" sz="2800" dirty="0">
                <a:solidFill>
                  <a:schemeClr val="tx1"/>
                </a:solidFill>
                <a:latin typeface="Bricolage Grotesque" panose="020B0604020202020204" charset="0"/>
              </a:rPr>
              <a:t>α</a:t>
            </a:r>
            <a:r>
              <a:rPr lang="el-GR" sz="2800" dirty="0">
                <a:solidFill>
                  <a:schemeClr val="tx1"/>
                </a:solidFill>
                <a:latin typeface="Bricolage Grotesque" panose="020B0604020202020204" charset="0"/>
              </a:rPr>
              <a:t>:</a:t>
            </a:r>
          </a:p>
          <a:p>
            <a:pPr marL="25400" indent="0" algn="l">
              <a:lnSpc>
                <a:spcPct val="170000"/>
              </a:lnSpc>
            </a:pPr>
            <a:r>
              <a:rPr lang="el-GR" sz="2800" dirty="0">
                <a:solidFill>
                  <a:schemeClr val="tx1"/>
                </a:solidFill>
                <a:latin typeface="Bricolage Grotesque" panose="020B0604020202020204" charset="0"/>
              </a:rPr>
              <a:t>Η</a:t>
            </a:r>
            <a:r>
              <a:rPr lang="en-US" sz="2800" dirty="0">
                <a:solidFill>
                  <a:schemeClr val="tx1"/>
                </a:solidFill>
                <a:latin typeface="Bricolage Grotesque" panose="020B0604020202020204" charset="0"/>
              </a:rPr>
              <a:t> ικανότητα κατανόησης των πληροφοριών για το κοινό καλό· η ικανότητα κριτικής προσέγγισης των πληροφοριών, των μέσων επικοινωνίας και της ψηφιακής επικοινωνίας με σκοπό τη συμμετοχή στους στόχους της βιώσιμης ανάπτυξης· και η ικανότητα αναζήτησης και απόλαυσης των πλήρων οφελών των θεμελιωδών ανθρωπίνων δικαιωμάτων</a:t>
            </a:r>
            <a:endParaRPr lang="en-GB" sz="280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D4433D83-041A-72F5-EABC-DA372726823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39D9837-F04A-CDF7-687A-5A4CAA1F0CB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F55AE2A-E08E-D366-176E-AD532ACC685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A1E91F4-F6BA-54DA-B955-F9E05536725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A706015-0E90-ECEA-AF6F-518EA6E55BE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A002FE2-6524-843E-B54C-EC77ED12F42B}"/>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77F85E7-A66D-1CC9-2C4C-E2881D8D6481}"/>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0A1865D-D420-1258-671E-53ECC03724C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45C9956-6AD6-9DE2-B62F-AF703B49187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CAD0913-BD1A-E39D-7001-094BD797C80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47" name="CasellaDiTesto 46">
            <a:extLst>
              <a:ext uri="{FF2B5EF4-FFF2-40B4-BE49-F238E27FC236}">
                <a16:creationId xmlns:a16="http://schemas.microsoft.com/office/drawing/2014/main" id="{A49813D9-5EE2-85D8-A61A-F939088F766E}"/>
              </a:ext>
            </a:extLst>
          </p:cNvPr>
          <p:cNvSpPr txBox="1"/>
          <p:nvPr/>
        </p:nvSpPr>
        <p:spPr>
          <a:xfrm>
            <a:off x="1500996" y="9763780"/>
            <a:ext cx="16787004" cy="523220"/>
          </a:xfrm>
          <a:prstGeom prst="rect">
            <a:avLst/>
          </a:prstGeom>
          <a:noFill/>
        </p:spPr>
        <p:txBody>
          <a:bodyPr wrap="square">
            <a:spAutoFit/>
          </a:bodyPr>
          <a:lstStyle/>
          <a:p>
            <a:pPr algn="r"/>
            <a:r>
              <a:rPr lang="en-US" dirty="0"/>
              <a:t>Επιτροπή της ΕΕ, Ομάδα εμπειρογνωμόνων για την καταπολέμηση </a:t>
            </a:r>
            <a:r>
              <a:rPr lang="en-US" dirty="0" err="1"/>
              <a:t>της παραπληροφόρησης και </a:t>
            </a:r>
            <a:r>
              <a:rPr lang="en-US" dirty="0"/>
              <a:t>την προώθηση της ψηφιακής παιδείας </a:t>
            </a:r>
          </a:p>
          <a:p>
            <a:pPr algn="r"/>
            <a:r>
              <a:rPr lang="en-US" i="1" dirty="0"/>
              <a:t>Κατευθυντήριες γραμμές για εκπαιδευτικούς και εκπαιδευτές σχετικά με την καταπολέμηση της παραπληροφόρησης και την προώθηση της ψηφιακής παιδείας μέσω της εκπαίδευσης και της κατάρτισης</a:t>
            </a:r>
            <a:r>
              <a:rPr lang="en-US" dirty="0"/>
              <a:t> https://publications.jrc.ec.europa.eu/repository/handle/JRC68116/</a:t>
            </a:r>
          </a:p>
        </p:txBody>
      </p:sp>
    </p:spTree>
    <p:extLst>
      <p:ext uri="{BB962C8B-B14F-4D97-AF65-F5344CB8AC3E}">
        <p14:creationId xmlns:p14="http://schemas.microsoft.com/office/powerpoint/2010/main" val="4067100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ACFF6-1803-CC9E-1B76-67889F77625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3A8F0DA-F5EF-F631-91F2-B27023ADA6C9}"/>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Πληροφοριακή και πολυμεσική παιδεία</a:t>
            </a:r>
            <a:endParaRPr lang="el-GR" dirty="0"/>
          </a:p>
        </p:txBody>
      </p:sp>
      <p:sp>
        <p:nvSpPr>
          <p:cNvPr id="3" name="Υπότιτλος 2">
            <a:extLst>
              <a:ext uri="{FF2B5EF4-FFF2-40B4-BE49-F238E27FC236}">
                <a16:creationId xmlns:a16="http://schemas.microsoft.com/office/drawing/2014/main" id="{24532D49-3488-DF2C-7156-B79FD4C95AE4}"/>
              </a:ext>
            </a:extLst>
          </p:cNvPr>
          <p:cNvSpPr>
            <a:spLocks noGrp="1"/>
          </p:cNvSpPr>
          <p:nvPr>
            <p:ph type="subTitle" idx="1"/>
          </p:nvPr>
        </p:nvSpPr>
        <p:spPr>
          <a:xfrm>
            <a:off x="979380" y="1826241"/>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Στο πλαίσιο του HILDA, </a:t>
            </a:r>
          </a:p>
          <a:p>
            <a:pPr marL="539750" indent="-514350" algn="l">
              <a:buAutoNum type="arabicParenR"/>
            </a:pPr>
            <a:r>
              <a:rPr lang="en-US" dirty="0">
                <a:solidFill>
                  <a:schemeClr val="tx1"/>
                </a:solidFill>
                <a:latin typeface="Bricolage Grotesque" panose="020B0604020202020204" charset="0"/>
              </a:rPr>
              <a:t>η πληροφοριακή και η ψηφιακή παιδεία […] σημαίνει πολύ περισσότερα από το να γνωρίζεις απλώς πώς να χρησιμοποιείς την τεχνολογία. Σημαίνει να κατανοείς πώς λειτουργούν τα ψηφιακά και μη ψηφιακά συστήματα επικοινωνίας, πώς να σκέφτεσαι κριτικά, πώς να επικοινωνείς υπεύθυνα και πώς να προστατεύεις την αυτονομία και την ακεραιότητά σου στο διαδίκτυο.</a:t>
            </a:r>
          </a:p>
          <a:p>
            <a:pPr marL="539750" indent="-514350" algn="l">
              <a:buAutoNum type="arabicParenR"/>
            </a:pPr>
            <a:r>
              <a:rPr lang="en-US" dirty="0">
                <a:solidFill>
                  <a:schemeClr val="tx1"/>
                </a:solidFill>
                <a:latin typeface="Bricolage Grotesque" panose="020B0604020202020204" charset="0"/>
              </a:rPr>
              <a:t>Αν και η ψηφιακή διάσταση αναγνωρίζεται ως ο κύριος τομέας μέσω του οποίου πραγματοποιούνται οι επικοινωνιακές ανταλλαγές, καθώς και ο τομέας που επηρεάζει την μη ψηφιακή επικοινωνία, αναγνωρίζεται επίσης ότι τα μέσα ενημέρωσης και η πληροφορία λειτουργούν και πραγματοποιούνται επίσης μέσω μη ψηφιακής υποδομής. </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9CD71776-0CEA-3FB7-646B-75E9760782A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B297957-2422-C8E3-CCF6-5491B846398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116C81ED-A7F4-A50F-2AFF-78E6F0E9DE1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5A895DE4-5BCC-CDCF-D8F9-05C9A57B260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57A5219-E7F6-0A12-5B76-EEC1DD5E665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B436458-DD2B-72DC-9525-F6AB4C79AD4B}"/>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58AD2F8-14F3-4221-7BD9-8A97B590880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BB20CD6-466D-D86E-745C-95830453A60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917369C-ABE7-6289-BCAF-168BF6C39D1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15136B0-2606-B3B8-6EA2-1967E03D621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CasellaDiTesto 14">
            <a:extLst>
              <a:ext uri="{FF2B5EF4-FFF2-40B4-BE49-F238E27FC236}">
                <a16:creationId xmlns:a16="http://schemas.microsoft.com/office/drawing/2014/main" id="{1E7363D3-C043-0573-B171-80716B9183AC}"/>
              </a:ext>
            </a:extLst>
          </p:cNvPr>
          <p:cNvSpPr txBox="1"/>
          <p:nvPr/>
        </p:nvSpPr>
        <p:spPr>
          <a:xfrm>
            <a:off x="9037320" y="9979223"/>
            <a:ext cx="9144000" cy="307777"/>
          </a:xfrm>
          <a:prstGeom prst="rect">
            <a:avLst/>
          </a:prstGeom>
          <a:noFill/>
        </p:spPr>
        <p:txBody>
          <a:bodyPr wrap="square">
            <a:spAutoFit/>
          </a:bodyPr>
          <a:lstStyle/>
          <a:p>
            <a:pPr algn="r"/>
            <a:r>
              <a:rPr lang="en-US" dirty="0"/>
              <a:t>Πηγή: https://mydroneproject.eu/2025/07/22/why-digital-literacy-is-no-longer-optional/</a:t>
            </a:r>
          </a:p>
        </p:txBody>
      </p:sp>
    </p:spTree>
    <p:extLst>
      <p:ext uri="{BB962C8B-B14F-4D97-AF65-F5344CB8AC3E}">
        <p14:creationId xmlns:p14="http://schemas.microsoft.com/office/powerpoint/2010/main" val="3091637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20" b="-921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 name="Google Shape;109;p2"/>
          <p:cNvSpPr/>
          <p:nvPr/>
        </p:nvSpPr>
        <p:spPr>
          <a:xfrm>
            <a:off x="-7115303" y="-6776071"/>
            <a:ext cx="18288000" cy="1828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 name="Google Shape;110;p2"/>
          <p:cNvSpPr txBox="1"/>
          <p:nvPr/>
        </p:nvSpPr>
        <p:spPr>
          <a:xfrm>
            <a:off x="1371600" y="4714138"/>
            <a:ext cx="16217522" cy="1625060"/>
          </a:xfrm>
          <a:prstGeom prst="rect">
            <a:avLst/>
          </a:prstGeom>
          <a:noFill/>
          <a:ln>
            <a:noFill/>
          </a:ln>
        </p:spPr>
        <p:txBody>
          <a:bodyPr spcFirstLastPara="1" wrap="square" lIns="0" tIns="0" rIns="0" bIns="0" anchor="t" anchorCtr="0">
            <a:spAutoFit/>
          </a:bodyPr>
          <a:lstStyle/>
          <a:p>
            <a:pPr marL="0" marR="0" lvl="0" indent="0" algn="ctr" rtl="0">
              <a:lnSpc>
                <a:spcPct val="109980"/>
              </a:lnSpc>
              <a:spcBef>
                <a:spcPts val="0"/>
              </a:spcBef>
              <a:spcAft>
                <a:spcPts val="0"/>
              </a:spcAft>
              <a:buNone/>
            </a:pPr>
            <a:r>
              <a:rPr lang="en-US" sz="9600" b="1" dirty="0">
                <a:solidFill>
                  <a:srgbClr val="0C4DA2"/>
                </a:solidFill>
                <a:latin typeface="Bricolage Grotesque"/>
                <a:sym typeface="Bricolage Grotesque"/>
              </a:rPr>
              <a:t>ΕΙΣΑΓΩΓΗ HILDA</a:t>
            </a:r>
            <a:endParaRPr lang="en-US" sz="9600" b="1" dirty="0">
              <a:solidFill>
                <a:srgbClr val="0C4DA2"/>
              </a:solidFill>
            </a:endParaRPr>
          </a:p>
        </p:txBody>
      </p:sp>
      <p:sp>
        <p:nvSpPr>
          <p:cNvPr id="111" name="Google Shape;111;p2"/>
          <p:cNvSpPr txBox="1"/>
          <p:nvPr/>
        </p:nvSpPr>
        <p:spPr>
          <a:xfrm>
            <a:off x="4314200" y="2959025"/>
            <a:ext cx="10111200" cy="1218795"/>
          </a:xfrm>
          <a:prstGeom prst="rect">
            <a:avLst/>
          </a:prstGeom>
          <a:noFill/>
          <a:ln>
            <a:noFill/>
          </a:ln>
        </p:spPr>
        <p:txBody>
          <a:bodyPr spcFirstLastPara="1" wrap="square" lIns="0" tIns="0" rIns="0" bIns="0" anchor="t" anchorCtr="0">
            <a:spAutoFit/>
          </a:bodyPr>
          <a:lstStyle/>
          <a:p>
            <a:pPr marL="0" marR="0" lvl="0" indent="0" algn="ctr" rtl="0">
              <a:lnSpc>
                <a:spcPct val="109995"/>
              </a:lnSpc>
              <a:spcBef>
                <a:spcPts val="0"/>
              </a:spcBef>
              <a:spcAft>
                <a:spcPts val="0"/>
              </a:spcAft>
              <a:buNone/>
            </a:pPr>
            <a:r>
              <a:rPr lang="en-US" sz="7200" b="1" dirty="0">
                <a:solidFill>
                  <a:srgbClr val="0C4DA2"/>
                </a:solidFill>
                <a:latin typeface="Bricolage Grotesque"/>
                <a:ea typeface="Bricolage Grotesque"/>
                <a:cs typeface="Bricolage Grotesque"/>
                <a:sym typeface="Bricolage Grotesque"/>
              </a:rPr>
              <a:t>ΕΝΟΤΗΤΑ 0</a:t>
            </a:r>
            <a:endParaRPr sz="7200" dirty="0">
              <a:solidFill>
                <a:srgbClr val="0C4DA2"/>
              </a:solidFill>
            </a:endParaRPr>
          </a:p>
        </p:txBody>
      </p:sp>
      <p:sp>
        <p:nvSpPr>
          <p:cNvPr id="113" name="Google Shape;113;p2"/>
          <p:cNvSpPr txBox="1"/>
          <p:nvPr/>
        </p:nvSpPr>
        <p:spPr>
          <a:xfrm>
            <a:off x="14272116" y="6815371"/>
            <a:ext cx="3455295" cy="712824"/>
          </a:xfrm>
          <a:prstGeom prst="rect">
            <a:avLst/>
          </a:prstGeom>
          <a:noFill/>
          <a:ln>
            <a:noFill/>
          </a:ln>
        </p:spPr>
        <p:txBody>
          <a:bodyPr spcFirstLastPara="1" wrap="square" lIns="0" tIns="0" rIns="0" bIns="0" anchor="t" anchorCtr="0">
            <a:spAutoFit/>
          </a:bodyPr>
          <a:lstStyle/>
          <a:p>
            <a:pPr marL="0" marR="0" lvl="0" indent="0" algn="ctr" rtl="0">
              <a:lnSpc>
                <a:spcPct val="150032"/>
              </a:lnSpc>
              <a:spcBef>
                <a:spcPts val="0"/>
              </a:spcBef>
              <a:spcAft>
                <a:spcPts val="0"/>
              </a:spcAft>
              <a:buNone/>
            </a:pPr>
            <a:r>
              <a:rPr lang="en-US" sz="3088" b="1" dirty="0">
                <a:solidFill>
                  <a:srgbClr val="0C4DA2"/>
                </a:solidFill>
                <a:latin typeface="Bricolage Grotesque"/>
                <a:ea typeface="Bricolage Grotesque"/>
                <a:cs typeface="Bricolage Grotesque"/>
                <a:sym typeface="Bricolage Grotesque"/>
              </a:rPr>
              <a:t>Αναπτύχθηκε από:</a:t>
            </a:r>
            <a:endParaRPr dirty="0"/>
          </a:p>
        </p:txBody>
      </p:sp>
      <p:sp>
        <p:nvSpPr>
          <p:cNvPr id="117" name="Google Shape;117;p2"/>
          <p:cNvSpPr txBox="1"/>
          <p:nvPr/>
        </p:nvSpPr>
        <p:spPr>
          <a:xfrm>
            <a:off x="14590870" y="7471250"/>
            <a:ext cx="4271577" cy="1477328"/>
          </a:xfrm>
          <a:prstGeom prst="rect">
            <a:avLst/>
          </a:prstGeom>
          <a:noFill/>
          <a:ln>
            <a:noFill/>
          </a:ln>
        </p:spPr>
        <p:txBody>
          <a:bodyPr spcFirstLastPara="1" wrap="square" lIns="0" tIns="0" rIns="0" bIns="0" anchor="t" anchorCtr="0">
            <a:spAutoFit/>
          </a:bodyPr>
          <a:lstStyle/>
          <a:p>
            <a:r>
              <a:rPr lang="en-US" sz="3200" dirty="0">
                <a:latin typeface="Bricolage Grotesque"/>
                <a:sym typeface="Bricolage Grotesque"/>
              </a:rPr>
              <a:t>Alba F. Canta </a:t>
            </a:r>
          </a:p>
          <a:p>
            <a:pPr marL="0" marR="0" lvl="0" indent="0" rtl="0">
              <a:spcBef>
                <a:spcPts val="0"/>
              </a:spcBef>
              <a:spcAft>
                <a:spcPts val="0"/>
              </a:spcAft>
              <a:buNone/>
            </a:pPr>
            <a:r>
              <a:rPr lang="en-US" sz="3200" dirty="0">
                <a:latin typeface="Bricolage Grotesque"/>
                <a:sym typeface="Bricolage Grotesque"/>
              </a:rPr>
              <a:t>Alvise Mattozzi</a:t>
            </a:r>
          </a:p>
          <a:p>
            <a:pPr marL="0" marR="0" lvl="0" indent="0" rtl="0">
              <a:spcBef>
                <a:spcPts val="0"/>
              </a:spcBef>
              <a:spcAft>
                <a:spcPts val="0"/>
              </a:spcAft>
              <a:buNone/>
            </a:pPr>
            <a:r>
              <a:rPr lang="en-US" sz="3200" dirty="0">
                <a:latin typeface="Bricolage Grotesque"/>
                <a:sym typeface="Bricolage Grotesque"/>
              </a:rPr>
              <a:t>Linda </a:t>
            </a:r>
            <a:r>
              <a:rPr lang="en-US" sz="3200" dirty="0" err="1">
                <a:latin typeface="Bricolage Grotesque"/>
                <a:sym typeface="Bricolage Grotesque"/>
              </a:rPr>
              <a:t>Tonolli</a:t>
            </a:r>
            <a:endParaRPr sz="3200" dirty="0"/>
          </a:p>
        </p:txBody>
      </p:sp>
      <p:sp>
        <p:nvSpPr>
          <p:cNvPr id="118" name="Google Shape;118;p2"/>
          <p:cNvSpPr/>
          <p:nvPr/>
        </p:nvSpPr>
        <p:spPr>
          <a:xfrm>
            <a:off x="1028700" y="10287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2"/>
          <p:cNvSpPr/>
          <p:nvPr/>
        </p:nvSpPr>
        <p:spPr>
          <a:xfrm>
            <a:off x="13138171" y="526738"/>
            <a:ext cx="5149829" cy="1628968"/>
          </a:xfrm>
          <a:custGeom>
            <a:avLst/>
            <a:gdLst/>
            <a:ahLst/>
            <a:cxnLst/>
            <a:rect l="l" t="t" r="r" b="b"/>
            <a:pathLst>
              <a:path w="5149829" h="1628968" extrusionOk="0">
                <a:moveTo>
                  <a:pt x="0" y="0"/>
                </a:moveTo>
                <a:lnTo>
                  <a:pt x="5149829" y="0"/>
                </a:lnTo>
                <a:lnTo>
                  <a:pt x="5149829" y="1628969"/>
                </a:lnTo>
                <a:lnTo>
                  <a:pt x="0" y="1628969"/>
                </a:lnTo>
                <a:lnTo>
                  <a:pt x="0" y="0"/>
                </a:lnTo>
                <a:close/>
              </a:path>
            </a:pathLst>
          </a:custGeom>
          <a:blipFill rotWithShape="1">
            <a:blip r:embed="rId6">
              <a:alphaModFix/>
            </a:blip>
            <a:stretch>
              <a:fillRect l="-15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0" name="Google Shape;120;p2"/>
          <p:cNvSpPr/>
          <p:nvPr/>
        </p:nvSpPr>
        <p:spPr>
          <a:xfrm>
            <a:off x="4550066" y="8927342"/>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 name="Google Shape;121;p2"/>
          <p:cNvSpPr/>
          <p:nvPr/>
        </p:nvSpPr>
        <p:spPr>
          <a:xfrm>
            <a:off x="8736265" y="8950720"/>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8">
              <a:alphaModFix/>
            </a:blip>
            <a:stretch>
              <a:fillRect r="-101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2"/>
          <p:cNvSpPr/>
          <p:nvPr/>
        </p:nvSpPr>
        <p:spPr>
          <a:xfrm>
            <a:off x="16096089" y="9169463"/>
            <a:ext cx="485872" cy="451814"/>
          </a:xfrm>
          <a:custGeom>
            <a:avLst/>
            <a:gdLst/>
            <a:ahLst/>
            <a:cxnLst/>
            <a:rect l="l" t="t" r="r" b="b"/>
            <a:pathLst>
              <a:path w="485872" h="451814" extrusionOk="0">
                <a:moveTo>
                  <a:pt x="0" y="0"/>
                </a:moveTo>
                <a:lnTo>
                  <a:pt x="485872" y="0"/>
                </a:lnTo>
                <a:lnTo>
                  <a:pt x="485872" y="451814"/>
                </a:lnTo>
                <a:lnTo>
                  <a:pt x="0" y="451814"/>
                </a:lnTo>
                <a:lnTo>
                  <a:pt x="0" y="0"/>
                </a:lnTo>
                <a:close/>
              </a:path>
            </a:pathLst>
          </a:custGeom>
          <a:blipFill rotWithShape="1">
            <a:blip r:embed="rId5">
              <a:alphaModFix/>
            </a:blip>
            <a:stretch>
              <a:fillRect l="-514740" r="-108168" b="-210916"/>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23" name="Google Shape;123;p2"/>
          <p:cNvGrpSpPr/>
          <p:nvPr/>
        </p:nvGrpSpPr>
        <p:grpSpPr>
          <a:xfrm>
            <a:off x="11634460" y="9208469"/>
            <a:ext cx="841535" cy="978905"/>
            <a:chOff x="0" y="-38100"/>
            <a:chExt cx="171548" cy="199551"/>
          </a:xfrm>
        </p:grpSpPr>
        <p:sp>
          <p:nvSpPr>
            <p:cNvPr id="124" name="Google Shape;124;p2"/>
            <p:cNvSpPr/>
            <p:nvPr/>
          </p:nvSpPr>
          <p:spPr>
            <a:xfrm>
              <a:off x="0" y="0"/>
              <a:ext cx="171548" cy="161451"/>
            </a:xfrm>
            <a:custGeom>
              <a:avLst/>
              <a:gdLst/>
              <a:ahLst/>
              <a:cxnLst/>
              <a:rect l="l" t="t" r="r" b="b"/>
              <a:pathLst>
                <a:path w="171548" h="161451" extrusionOk="0">
                  <a:moveTo>
                    <a:pt x="0" y="0"/>
                  </a:moveTo>
                  <a:lnTo>
                    <a:pt x="171548" y="0"/>
                  </a:lnTo>
                  <a:lnTo>
                    <a:pt x="171548" y="161451"/>
                  </a:lnTo>
                  <a:lnTo>
                    <a:pt x="0" y="161451"/>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5" name="Google Shape;125;p2"/>
            <p:cNvSpPr txBox="1"/>
            <p:nvPr/>
          </p:nvSpPr>
          <p:spPr>
            <a:xfrm>
              <a:off x="0" y="-38100"/>
              <a:ext cx="171548" cy="199551"/>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26" name="Google Shape;126;p2"/>
          <p:cNvGrpSpPr/>
          <p:nvPr/>
        </p:nvGrpSpPr>
        <p:grpSpPr>
          <a:xfrm>
            <a:off x="13329797" y="9781642"/>
            <a:ext cx="1455712" cy="582902"/>
            <a:chOff x="0" y="-38100"/>
            <a:chExt cx="296749" cy="118826"/>
          </a:xfrm>
        </p:grpSpPr>
        <p:sp>
          <p:nvSpPr>
            <p:cNvPr id="127" name="Google Shape;127;p2"/>
            <p:cNvSpPr/>
            <p:nvPr/>
          </p:nvSpPr>
          <p:spPr>
            <a:xfrm>
              <a:off x="0" y="0"/>
              <a:ext cx="296749" cy="80726"/>
            </a:xfrm>
            <a:custGeom>
              <a:avLst/>
              <a:gdLst/>
              <a:ahLst/>
              <a:cxnLst/>
              <a:rect l="l" t="t" r="r" b="b"/>
              <a:pathLst>
                <a:path w="296749" h="80726" extrusionOk="0">
                  <a:moveTo>
                    <a:pt x="0" y="0"/>
                  </a:moveTo>
                  <a:lnTo>
                    <a:pt x="296749" y="0"/>
                  </a:lnTo>
                  <a:lnTo>
                    <a:pt x="296749" y="80726"/>
                  </a:lnTo>
                  <a:lnTo>
                    <a:pt x="0" y="80726"/>
                  </a:lnTo>
                  <a:close/>
                </a:path>
              </a:pathLst>
            </a:custGeom>
            <a:solidFill>
              <a:srgbClr val="C7EAFC">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8" name="Google Shape;128;p2"/>
            <p:cNvSpPr txBox="1"/>
            <p:nvPr/>
          </p:nvSpPr>
          <p:spPr>
            <a:xfrm>
              <a:off x="0" y="-38100"/>
              <a:ext cx="296749" cy="118826"/>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29" name="Google Shape;129;p2"/>
          <p:cNvGrpSpPr/>
          <p:nvPr/>
        </p:nvGrpSpPr>
        <p:grpSpPr>
          <a:xfrm>
            <a:off x="17589122" y="8110979"/>
            <a:ext cx="828587" cy="996659"/>
            <a:chOff x="0" y="-38100"/>
            <a:chExt cx="168909" cy="203170"/>
          </a:xfrm>
        </p:grpSpPr>
        <p:sp>
          <p:nvSpPr>
            <p:cNvPr id="130" name="Google Shape;130;p2"/>
            <p:cNvSpPr/>
            <p:nvPr/>
          </p:nvSpPr>
          <p:spPr>
            <a:xfrm>
              <a:off x="0" y="0"/>
              <a:ext cx="168909" cy="165070"/>
            </a:xfrm>
            <a:custGeom>
              <a:avLst/>
              <a:gdLst/>
              <a:ahLst/>
              <a:cxnLst/>
              <a:rect l="l" t="t" r="r" b="b"/>
              <a:pathLst>
                <a:path w="168909" h="165070" extrusionOk="0">
                  <a:moveTo>
                    <a:pt x="0" y="0"/>
                  </a:moveTo>
                  <a:lnTo>
                    <a:pt x="168909" y="0"/>
                  </a:lnTo>
                  <a:lnTo>
                    <a:pt x="168909" y="165070"/>
                  </a:lnTo>
                  <a:lnTo>
                    <a:pt x="0" y="165070"/>
                  </a:lnTo>
                  <a:close/>
                </a:path>
              </a:pathLst>
            </a:custGeom>
            <a:solidFill>
              <a:srgbClr val="C7EAFC">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2"/>
            <p:cNvSpPr txBox="1"/>
            <p:nvPr/>
          </p:nvSpPr>
          <p:spPr>
            <a:xfrm>
              <a:off x="0" y="-38100"/>
              <a:ext cx="168909" cy="20317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2" name="Google Shape;132;p2"/>
          <p:cNvGrpSpPr/>
          <p:nvPr/>
        </p:nvGrpSpPr>
        <p:grpSpPr>
          <a:xfrm>
            <a:off x="17140037" y="9298379"/>
            <a:ext cx="828587" cy="996659"/>
            <a:chOff x="0" y="-38100"/>
            <a:chExt cx="168909" cy="203170"/>
          </a:xfrm>
        </p:grpSpPr>
        <p:sp>
          <p:nvSpPr>
            <p:cNvPr id="133" name="Google Shape;133;p2"/>
            <p:cNvSpPr/>
            <p:nvPr/>
          </p:nvSpPr>
          <p:spPr>
            <a:xfrm>
              <a:off x="0" y="0"/>
              <a:ext cx="168909" cy="165070"/>
            </a:xfrm>
            <a:custGeom>
              <a:avLst/>
              <a:gdLst/>
              <a:ahLst/>
              <a:cxnLst/>
              <a:rect l="l" t="t" r="r" b="b"/>
              <a:pathLst>
                <a:path w="168909" h="165070" extrusionOk="0">
                  <a:moveTo>
                    <a:pt x="0" y="0"/>
                  </a:moveTo>
                  <a:lnTo>
                    <a:pt x="168909" y="0"/>
                  </a:lnTo>
                  <a:lnTo>
                    <a:pt x="168909" y="165070"/>
                  </a:lnTo>
                  <a:lnTo>
                    <a:pt x="0" y="165070"/>
                  </a:lnTo>
                  <a:close/>
                </a:path>
              </a:pathLst>
            </a:custGeom>
            <a:solidFill>
              <a:srgbClr val="7961AB">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4" name="Google Shape;134;p2"/>
            <p:cNvSpPr txBox="1"/>
            <p:nvPr/>
          </p:nvSpPr>
          <p:spPr>
            <a:xfrm>
              <a:off x="0" y="-38100"/>
              <a:ext cx="168909" cy="20317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5" name="Google Shape;135;p2"/>
          <p:cNvGrpSpPr/>
          <p:nvPr/>
        </p:nvGrpSpPr>
        <p:grpSpPr>
          <a:xfrm>
            <a:off x="10530989" y="9659703"/>
            <a:ext cx="543464" cy="733487"/>
            <a:chOff x="0" y="-38100"/>
            <a:chExt cx="110786" cy="149523"/>
          </a:xfrm>
        </p:grpSpPr>
        <p:sp>
          <p:nvSpPr>
            <p:cNvPr id="136" name="Google Shape;136;p2"/>
            <p:cNvSpPr/>
            <p:nvPr/>
          </p:nvSpPr>
          <p:spPr>
            <a:xfrm>
              <a:off x="0" y="0"/>
              <a:ext cx="110786" cy="111423"/>
            </a:xfrm>
            <a:custGeom>
              <a:avLst/>
              <a:gdLst/>
              <a:ahLst/>
              <a:cxnLst/>
              <a:rect l="l" t="t" r="r" b="b"/>
              <a:pathLst>
                <a:path w="110786" h="111423" extrusionOk="0">
                  <a:moveTo>
                    <a:pt x="0" y="0"/>
                  </a:moveTo>
                  <a:lnTo>
                    <a:pt x="110786" y="0"/>
                  </a:lnTo>
                  <a:lnTo>
                    <a:pt x="110786" y="111423"/>
                  </a:lnTo>
                  <a:lnTo>
                    <a:pt x="0" y="111423"/>
                  </a:lnTo>
                  <a:close/>
                </a:path>
              </a:pathLst>
            </a:custGeom>
            <a:solidFill>
              <a:srgbClr val="7961AB">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7" name="Google Shape;137;p2"/>
            <p:cNvSpPr txBox="1"/>
            <p:nvPr/>
          </p:nvSpPr>
          <p:spPr>
            <a:xfrm>
              <a:off x="0" y="-38100"/>
              <a:ext cx="110786" cy="149523"/>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8" name="Google Shape;138;p2"/>
          <p:cNvGrpSpPr/>
          <p:nvPr/>
        </p:nvGrpSpPr>
        <p:grpSpPr>
          <a:xfrm>
            <a:off x="16096089" y="9757855"/>
            <a:ext cx="630570" cy="537183"/>
            <a:chOff x="0" y="-38100"/>
            <a:chExt cx="128543" cy="109506"/>
          </a:xfrm>
        </p:grpSpPr>
        <p:sp>
          <p:nvSpPr>
            <p:cNvPr id="139" name="Google Shape;139;p2"/>
            <p:cNvSpPr/>
            <p:nvPr/>
          </p:nvSpPr>
          <p:spPr>
            <a:xfrm>
              <a:off x="0" y="0"/>
              <a:ext cx="128543" cy="71406"/>
            </a:xfrm>
            <a:custGeom>
              <a:avLst/>
              <a:gdLst/>
              <a:ahLst/>
              <a:cxnLst/>
              <a:rect l="l" t="t" r="r" b="b"/>
              <a:pathLst>
                <a:path w="128543" h="71406" extrusionOk="0">
                  <a:moveTo>
                    <a:pt x="0" y="0"/>
                  </a:moveTo>
                  <a:lnTo>
                    <a:pt x="128543" y="0"/>
                  </a:lnTo>
                  <a:lnTo>
                    <a:pt x="128543" y="71406"/>
                  </a:lnTo>
                  <a:lnTo>
                    <a:pt x="0" y="71406"/>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0" name="Google Shape;140;p2"/>
            <p:cNvSpPr txBox="1"/>
            <p:nvPr/>
          </p:nvSpPr>
          <p:spPr>
            <a:xfrm>
              <a:off x="0" y="-38100"/>
              <a:ext cx="128543" cy="109506"/>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1" name="Google Shape;141;p2"/>
          <p:cNvGrpSpPr/>
          <p:nvPr/>
        </p:nvGrpSpPr>
        <p:grpSpPr>
          <a:xfrm>
            <a:off x="0" y="-112458"/>
            <a:ext cx="315272" cy="786776"/>
            <a:chOff x="0" y="-38100"/>
            <a:chExt cx="82450" cy="205757"/>
          </a:xfrm>
        </p:grpSpPr>
        <p:sp>
          <p:nvSpPr>
            <p:cNvPr id="142" name="Google Shape;142;p2"/>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3" name="Google Shape;143;p2"/>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4" name="Google Shape;144;p2"/>
          <p:cNvGrpSpPr/>
          <p:nvPr/>
        </p:nvGrpSpPr>
        <p:grpSpPr>
          <a:xfrm>
            <a:off x="0" y="1116904"/>
            <a:ext cx="503883" cy="1931922"/>
            <a:chOff x="0" y="-38100"/>
            <a:chExt cx="131775" cy="505235"/>
          </a:xfrm>
        </p:grpSpPr>
        <p:sp>
          <p:nvSpPr>
            <p:cNvPr id="145" name="Google Shape;145;p2"/>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2"/>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7" name="Google Shape;147;p2"/>
          <p:cNvGrpSpPr/>
          <p:nvPr/>
        </p:nvGrpSpPr>
        <p:grpSpPr>
          <a:xfrm>
            <a:off x="790770" y="-112458"/>
            <a:ext cx="1427175" cy="786776"/>
            <a:chOff x="0" y="-38100"/>
            <a:chExt cx="373234" cy="205757"/>
          </a:xfrm>
        </p:grpSpPr>
        <p:sp>
          <p:nvSpPr>
            <p:cNvPr id="148" name="Google Shape;148;p2"/>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9" name="Google Shape;149;p2"/>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5FEC5F1A-9920-66B8-633D-38D1F3E62E24}"/>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E1A92C05-3F9B-0240-6D9A-C62491FD4E0C}"/>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FAB4532C-D528-A1C1-DA18-3F42D762D799}"/>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2B4A64D5-28E6-0522-3E14-2C9022105A23}"/>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49DA5C9D-3E3D-918B-6F30-EEDAF4D0010B}"/>
              </a:ext>
            </a:extLst>
          </p:cNvPr>
          <p:cNvGrpSpPr/>
          <p:nvPr/>
        </p:nvGrpSpPr>
        <p:grpSpPr>
          <a:xfrm>
            <a:off x="6111849" y="2794410"/>
            <a:ext cx="11044935" cy="5258101"/>
            <a:chOff x="0" y="-47625"/>
            <a:chExt cx="1484188" cy="418826"/>
          </a:xfrm>
        </p:grpSpPr>
        <p:sp>
          <p:nvSpPr>
            <p:cNvPr id="158" name="Google Shape;158;p3">
              <a:extLst>
                <a:ext uri="{FF2B5EF4-FFF2-40B4-BE49-F238E27FC236}">
                  <a16:creationId xmlns:a16="http://schemas.microsoft.com/office/drawing/2014/main" id="{2A87F61D-1894-CE2E-CFA5-3FCEC9748C50}"/>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1B757912-781A-F0EC-FDB7-580A839AB13F}"/>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DD67BDE2-B483-FF12-DC17-0FA54E4CC21F}"/>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A3742B3D-13A0-433A-49B8-3519A95567CD}"/>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D83A17D1-BF2C-04E2-4920-A7AC2D77A4CC}"/>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D3108540-C67B-2B5A-CAC3-2775553649F0}"/>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A7E7B591-60DA-C8AB-23F4-31A5B542C2F8}"/>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75EB7F33-4ACD-27B5-8681-B45A5C34AF95}"/>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a:p>
        </p:txBody>
      </p:sp>
      <p:sp>
        <p:nvSpPr>
          <p:cNvPr id="166" name="Google Shape;166;p3">
            <a:extLst>
              <a:ext uri="{FF2B5EF4-FFF2-40B4-BE49-F238E27FC236}">
                <a16:creationId xmlns:a16="http://schemas.microsoft.com/office/drawing/2014/main" id="{102CC002-3D89-18E6-6E23-F79F07496F30}"/>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02</a:t>
            </a:r>
            <a:endParaRPr dirty="0"/>
          </a:p>
        </p:txBody>
      </p:sp>
      <p:sp>
        <p:nvSpPr>
          <p:cNvPr id="168" name="Google Shape;168;p3">
            <a:extLst>
              <a:ext uri="{FF2B5EF4-FFF2-40B4-BE49-F238E27FC236}">
                <a16:creationId xmlns:a16="http://schemas.microsoft.com/office/drawing/2014/main" id="{FA399E0E-3ED7-DDDD-CA03-BEA0E68DB5E5}"/>
              </a:ext>
            </a:extLst>
          </p:cNvPr>
          <p:cNvSpPr txBox="1"/>
          <p:nvPr/>
        </p:nvSpPr>
        <p:spPr>
          <a:xfrm>
            <a:off x="6834529" y="3423551"/>
            <a:ext cx="10158071" cy="462896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Γνωριμία μαζί σας, Γνωριμία μαζί μας,</a:t>
            </a:r>
          </a:p>
          <a:p>
            <a:pPr marL="0" marR="0" lvl="0" indent="0" algn="l" rtl="0">
              <a:lnSpc>
                <a:spcPct val="94000"/>
              </a:lnSpc>
              <a:spcBef>
                <a:spcPts val="0"/>
              </a:spcBef>
              <a:spcAft>
                <a:spcPts val="0"/>
              </a:spcAft>
              <a:buNone/>
            </a:pPr>
            <a:r>
              <a:rPr lang="en-US" sz="8000" b="1" dirty="0">
                <a:solidFill>
                  <a:srgbClr val="343434"/>
                </a:solidFill>
              </a:rPr>
              <a:t>Γνωριμία μεταξύ μας</a:t>
            </a:r>
            <a:endParaRPr sz="1050" dirty="0"/>
          </a:p>
        </p:txBody>
      </p:sp>
    </p:spTree>
    <p:extLst>
      <p:ext uri="{BB962C8B-B14F-4D97-AF65-F5344CB8AC3E}">
        <p14:creationId xmlns:p14="http://schemas.microsoft.com/office/powerpoint/2010/main" val="252875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6BD6F-FFAD-69B5-245D-6679581FD94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E7B7C0D-68A2-6784-1A46-D1F52593CC60}"/>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Παρουσίαση του εαυτού και της ομάδας</a:t>
            </a:r>
            <a:endParaRPr lang="el-GR" dirty="0"/>
          </a:p>
        </p:txBody>
      </p:sp>
      <p:sp>
        <p:nvSpPr>
          <p:cNvPr id="3" name="Υπότιτλος 2">
            <a:extLst>
              <a:ext uri="{FF2B5EF4-FFF2-40B4-BE49-F238E27FC236}">
                <a16:creationId xmlns:a16="http://schemas.microsoft.com/office/drawing/2014/main" id="{E50307B1-9A4F-B217-6E42-64B3EFAE0A81}"/>
              </a:ext>
            </a:extLst>
          </p:cNvPr>
          <p:cNvSpPr>
            <a:spLocks noGrp="1"/>
          </p:cNvSpPr>
          <p:nvPr>
            <p:ph type="subTitle" idx="1"/>
          </p:nvPr>
        </p:nvSpPr>
        <p:spPr>
          <a:xfrm>
            <a:off x="1013345" y="2589663"/>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Το HILDA έχει </a:t>
            </a:r>
            <a:r>
              <a:rPr lang="en-US" dirty="0">
                <a:solidFill>
                  <a:schemeClr val="tx1"/>
                </a:solidFill>
                <a:highlight>
                  <a:srgbClr val="FF0000"/>
                </a:highlight>
                <a:latin typeface="Bricolage Grotesque" panose="020B0604020202020204" charset="0"/>
              </a:rPr>
              <a:t>σχεδιαστεί στο </a:t>
            </a:r>
            <a:r>
              <a:rPr lang="en-US" dirty="0">
                <a:solidFill>
                  <a:schemeClr val="tx1"/>
                </a:solidFill>
                <a:latin typeface="Bricolage Grotesque" panose="020B0604020202020204" charset="0"/>
              </a:rPr>
              <a:t>πλαίσιο </a:t>
            </a:r>
            <a:r>
              <a:rPr lang="en-US" dirty="0">
                <a:solidFill>
                  <a:schemeClr val="tx1"/>
                </a:solidFill>
                <a:highlight>
                  <a:srgbClr val="FF0000"/>
                </a:highlight>
                <a:latin typeface="Bricolage Grotesque" panose="020B0604020202020204" charset="0"/>
              </a:rPr>
              <a:t>ενός ολόκληρου σχολικού </a:t>
            </a:r>
            <a:r>
              <a:rPr lang="en-US" dirty="0">
                <a:solidFill>
                  <a:schemeClr val="tx1"/>
                </a:solidFill>
                <a:latin typeface="Bricolage Grotesque" panose="020B0604020202020204" charset="0"/>
              </a:rPr>
              <a:t>οικοσυστήματος.</a:t>
            </a:r>
          </a:p>
          <a:p>
            <a:pPr marL="25400" indent="0" algn="l">
              <a:lnSpc>
                <a:spcPct val="170000"/>
              </a:lnSpc>
            </a:pPr>
            <a:r>
              <a:rPr lang="en-US" dirty="0">
                <a:solidFill>
                  <a:schemeClr val="tx1"/>
                </a:solidFill>
                <a:latin typeface="Bricolage Grotesque" panose="020B0604020202020204" charset="0"/>
              </a:rPr>
              <a:t>Ως εκ τούτου, απευθύνεται σε εκπαιδευτικούς, </a:t>
            </a:r>
            <a:r>
              <a:rPr lang="en-US" dirty="0" err="1">
                <a:solidFill>
                  <a:schemeClr val="tx1"/>
                </a:solidFill>
                <a:latin typeface="Bricolage Grotesque" panose="020B0604020202020204" charset="0"/>
              </a:rPr>
              <a:t>διευθυντές</a:t>
            </a:r>
            <a:r>
              <a:rPr lang="el-GR" dirty="0">
                <a:solidFill>
                  <a:schemeClr val="tx1"/>
                </a:solidFill>
                <a:latin typeface="Bricolage Grotesque" panose="020B0604020202020204" charset="0"/>
              </a:rPr>
              <a:t>/</a:t>
            </a:r>
            <a:r>
              <a:rPr lang="el-GR" dirty="0" err="1">
                <a:solidFill>
                  <a:schemeClr val="tx1"/>
                </a:solidFill>
                <a:latin typeface="Bricolage Grotesque" panose="020B0604020202020204" charset="0"/>
              </a:rPr>
              <a:t>ντριες</a:t>
            </a:r>
            <a:r>
              <a:rPr lang="en-US" dirty="0">
                <a:solidFill>
                  <a:schemeClr val="tx1"/>
                </a:solidFill>
                <a:latin typeface="Bricolage Grotesque" panose="020B0604020202020204" charset="0"/>
              </a:rPr>
              <a:t> σχολείων καθώς και γονείς και προάγει την αμοιβαία μάθηση μεταξύ των τριών ομάδων, μέσω πολλών ενοτήτων που είναι κοινές και στις τρεις ομάδες.</a:t>
            </a:r>
          </a:p>
        </p:txBody>
      </p:sp>
      <p:sp>
        <p:nvSpPr>
          <p:cNvPr id="4" name="Google Shape;118;p2">
            <a:extLst>
              <a:ext uri="{FF2B5EF4-FFF2-40B4-BE49-F238E27FC236}">
                <a16:creationId xmlns:a16="http://schemas.microsoft.com/office/drawing/2014/main" id="{2B4046FB-1810-7B04-3891-B69F2813E2D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5997909-77D3-CE01-0544-DE2BAC2C16E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05AAC29-2884-7754-7A0A-A0CAED5CF5C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9CC54AA6-FDFE-CF5A-E071-A2637C7FBC3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FB39110-4755-8638-1EFD-1CA41F26EFA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A93A15D4-4E0F-C378-8FB2-3F88D223DBF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D96D040-D138-57B1-7333-A2E3E95B809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CA80845-B08D-F341-D262-E1D957C555A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D9F3426-E471-0D75-DC60-4B93EC770340}"/>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429C9EE-FEC4-31CD-0625-811E7E7DA08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BF2524A7-60B3-EF2F-1C40-B03D78E5FF73}"/>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3756138" y="5832379"/>
            <a:ext cx="1062410" cy="1049348"/>
          </a:xfrm>
          <a:prstGeom prst="rect">
            <a:avLst/>
          </a:prstGeom>
        </p:spPr>
      </p:pic>
      <p:pic>
        <p:nvPicPr>
          <p:cNvPr id="16" name="Immagine 15">
            <a:extLst>
              <a:ext uri="{FF2B5EF4-FFF2-40B4-BE49-F238E27FC236}">
                <a16:creationId xmlns:a16="http://schemas.microsoft.com/office/drawing/2014/main" id="{943D1489-D9F3-53C5-E5AE-25B29AB87663}"/>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1942316" y="6367721"/>
            <a:ext cx="1507557" cy="1470025"/>
          </a:xfrm>
          <a:prstGeom prst="rect">
            <a:avLst/>
          </a:prstGeom>
        </p:spPr>
      </p:pic>
      <p:grpSp>
        <p:nvGrpSpPr>
          <p:cNvPr id="17" name="Gruppo 16">
            <a:extLst>
              <a:ext uri="{FF2B5EF4-FFF2-40B4-BE49-F238E27FC236}">
                <a16:creationId xmlns:a16="http://schemas.microsoft.com/office/drawing/2014/main" id="{1B57015B-EC0E-5FE7-9553-1A8023771735}"/>
              </a:ext>
            </a:extLst>
          </p:cNvPr>
          <p:cNvGrpSpPr/>
          <p:nvPr/>
        </p:nvGrpSpPr>
        <p:grpSpPr>
          <a:xfrm>
            <a:off x="15183773" y="6618673"/>
            <a:ext cx="1585627" cy="1059180"/>
            <a:chOff x="15117413" y="5590855"/>
            <a:chExt cx="3170587" cy="2295845"/>
          </a:xfrm>
        </p:grpSpPr>
        <p:pic>
          <p:nvPicPr>
            <p:cNvPr id="18" name="Immagine 17">
              <a:extLst>
                <a:ext uri="{FF2B5EF4-FFF2-40B4-BE49-F238E27FC236}">
                  <a16:creationId xmlns:a16="http://schemas.microsoft.com/office/drawing/2014/main" id="{5049C22A-285C-8ED8-B8D9-BE342B1C6D3B}"/>
                </a:ext>
              </a:extLst>
            </p:cNvPr>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19" name="Immagine 18">
              <a:extLst>
                <a:ext uri="{FF2B5EF4-FFF2-40B4-BE49-F238E27FC236}">
                  <a16:creationId xmlns:a16="http://schemas.microsoft.com/office/drawing/2014/main" id="{6CFBACDC-FDE0-A509-C458-73FFCD5DA7E8}"/>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4">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sp>
        <p:nvSpPr>
          <p:cNvPr id="20" name="Google Shape;99;p1">
            <a:extLst>
              <a:ext uri="{FF2B5EF4-FFF2-40B4-BE49-F238E27FC236}">
                <a16:creationId xmlns:a16="http://schemas.microsoft.com/office/drawing/2014/main" id="{6167CDA5-4DF2-DD69-193D-98892D99B1B5}"/>
              </a:ext>
            </a:extLst>
          </p:cNvPr>
          <p:cNvSpPr txBox="1"/>
          <p:nvPr/>
        </p:nvSpPr>
        <p:spPr>
          <a:xfrm>
            <a:off x="12463445" y="2611818"/>
            <a:ext cx="3747841" cy="1461875"/>
          </a:xfrm>
          <a:prstGeom prst="rect">
            <a:avLst/>
          </a:prstGeom>
          <a:noFill/>
          <a:ln>
            <a:noFill/>
          </a:ln>
        </p:spPr>
        <p:txBody>
          <a:bodyPr spcFirstLastPara="1" wrap="square" lIns="0" tIns="0" rIns="0" bIns="0" anchor="t" anchorCtr="0">
            <a:spAutoFit/>
          </a:bodyPr>
          <a:lstStyle/>
          <a:p>
            <a:pPr marL="0" marR="0" lvl="0" indent="0" algn="ctr"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HILDA</a:t>
            </a:r>
            <a:endParaRPr dirty="0">
              <a:solidFill>
                <a:srgbClr val="0C4DA2"/>
              </a:solidFill>
            </a:endParaRPr>
          </a:p>
        </p:txBody>
      </p:sp>
      <p:cxnSp>
        <p:nvCxnSpPr>
          <p:cNvPr id="21" name="Connettore 2 20">
            <a:extLst>
              <a:ext uri="{FF2B5EF4-FFF2-40B4-BE49-F238E27FC236}">
                <a16:creationId xmlns:a16="http://schemas.microsoft.com/office/drawing/2014/main" id="{782F511A-8E4E-EACA-317E-A5393E363F6B}"/>
              </a:ext>
            </a:extLst>
          </p:cNvPr>
          <p:cNvCxnSpPr>
            <a:cxnSpLocks/>
            <a:stCxn id="20" idx="2"/>
            <a:endCxn id="16" idx="0"/>
          </p:cNvCxnSpPr>
          <p:nvPr/>
        </p:nvCxnSpPr>
        <p:spPr>
          <a:xfrm flipH="1">
            <a:off x="12696095" y="4073693"/>
            <a:ext cx="1641271" cy="2294028"/>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A20DBECF-B702-66D3-EFF7-5574712090EC}"/>
              </a:ext>
            </a:extLst>
          </p:cNvPr>
          <p:cNvCxnSpPr>
            <a:cxnSpLocks/>
            <a:stCxn id="20" idx="2"/>
            <a:endCxn id="14" idx="0"/>
          </p:cNvCxnSpPr>
          <p:nvPr/>
        </p:nvCxnSpPr>
        <p:spPr>
          <a:xfrm flipH="1">
            <a:off x="14287343" y="4073693"/>
            <a:ext cx="50023" cy="1758686"/>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a:extLst>
              <a:ext uri="{FF2B5EF4-FFF2-40B4-BE49-F238E27FC236}">
                <a16:creationId xmlns:a16="http://schemas.microsoft.com/office/drawing/2014/main" id="{139A7E02-7C63-FA5F-33F1-B2DA60188E79}"/>
              </a:ext>
            </a:extLst>
          </p:cNvPr>
          <p:cNvCxnSpPr>
            <a:cxnSpLocks/>
            <a:stCxn id="20" idx="2"/>
            <a:endCxn id="19" idx="0"/>
          </p:cNvCxnSpPr>
          <p:nvPr/>
        </p:nvCxnSpPr>
        <p:spPr>
          <a:xfrm>
            <a:off x="14337366" y="4073693"/>
            <a:ext cx="1427635" cy="2544980"/>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25" name="CasellaDiTesto 24">
            <a:extLst>
              <a:ext uri="{FF2B5EF4-FFF2-40B4-BE49-F238E27FC236}">
                <a16:creationId xmlns:a16="http://schemas.microsoft.com/office/drawing/2014/main" id="{E13E78B6-C825-AFC5-83A6-FD4020428912}"/>
              </a:ext>
            </a:extLst>
          </p:cNvPr>
          <p:cNvSpPr txBox="1"/>
          <p:nvPr/>
        </p:nvSpPr>
        <p:spPr>
          <a:xfrm>
            <a:off x="9130940" y="9956297"/>
            <a:ext cx="9144000" cy="307777"/>
          </a:xfrm>
          <a:prstGeom prst="rect">
            <a:avLst/>
          </a:prstGeom>
          <a:noFill/>
        </p:spPr>
        <p:txBody>
          <a:bodyPr wrap="square">
            <a:spAutoFit/>
          </a:bodyPr>
          <a:lstStyle/>
          <a:p>
            <a:pPr algn="r"/>
            <a:r>
              <a:rPr lang="en-US" dirty="0"/>
              <a:t>Πηγή εικονιδίων: https://thenounproject.com/creator/agusrahar/</a:t>
            </a:r>
          </a:p>
        </p:txBody>
      </p:sp>
      <p:cxnSp>
        <p:nvCxnSpPr>
          <p:cNvPr id="34" name="Connettore 2 33">
            <a:extLst>
              <a:ext uri="{FF2B5EF4-FFF2-40B4-BE49-F238E27FC236}">
                <a16:creationId xmlns:a16="http://schemas.microsoft.com/office/drawing/2014/main" id="{135D7961-B53E-F140-FF14-FAFFE10B0A2D}"/>
              </a:ext>
            </a:extLst>
          </p:cNvPr>
          <p:cNvCxnSpPr>
            <a:cxnSpLocks/>
            <a:stCxn id="14" idx="2"/>
            <a:endCxn id="16" idx="3"/>
          </p:cNvCxnSpPr>
          <p:nvPr/>
        </p:nvCxnSpPr>
        <p:spPr>
          <a:xfrm flipH="1">
            <a:off x="13449873" y="6881727"/>
            <a:ext cx="837470" cy="221007"/>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Connettore 2 37">
            <a:extLst>
              <a:ext uri="{FF2B5EF4-FFF2-40B4-BE49-F238E27FC236}">
                <a16:creationId xmlns:a16="http://schemas.microsoft.com/office/drawing/2014/main" id="{76189DD5-869D-DD5B-D335-50792BF7DC88}"/>
              </a:ext>
            </a:extLst>
          </p:cNvPr>
          <p:cNvCxnSpPr>
            <a:cxnSpLocks/>
            <a:stCxn id="19" idx="1"/>
            <a:endCxn id="14" idx="2"/>
          </p:cNvCxnSpPr>
          <p:nvPr/>
        </p:nvCxnSpPr>
        <p:spPr>
          <a:xfrm flipH="1" flipV="1">
            <a:off x="14287343" y="6881727"/>
            <a:ext cx="896430" cy="266536"/>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Connettore 2 40">
            <a:extLst>
              <a:ext uri="{FF2B5EF4-FFF2-40B4-BE49-F238E27FC236}">
                <a16:creationId xmlns:a16="http://schemas.microsoft.com/office/drawing/2014/main" id="{4E717C51-1A39-AF01-D509-4770FA954308}"/>
              </a:ext>
            </a:extLst>
          </p:cNvPr>
          <p:cNvCxnSpPr>
            <a:cxnSpLocks/>
            <a:stCxn id="19" idx="1"/>
            <a:endCxn id="16" idx="3"/>
          </p:cNvCxnSpPr>
          <p:nvPr/>
        </p:nvCxnSpPr>
        <p:spPr>
          <a:xfrm flipH="1" flipV="1">
            <a:off x="13449873" y="7102734"/>
            <a:ext cx="1733900" cy="45529"/>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3102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49A0B-680F-E7B1-117D-34B55DA43DB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63BB626-164E-FF02-DF0E-52F76AF818BE}"/>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Παρουσίαση του εαυτού και της ομάδας</a:t>
            </a:r>
            <a:endParaRPr lang="el-GR" dirty="0"/>
          </a:p>
        </p:txBody>
      </p:sp>
      <p:sp>
        <p:nvSpPr>
          <p:cNvPr id="3" name="Υπότιτλος 2">
            <a:extLst>
              <a:ext uri="{FF2B5EF4-FFF2-40B4-BE49-F238E27FC236}">
                <a16:creationId xmlns:a16="http://schemas.microsoft.com/office/drawing/2014/main" id="{0751265A-AD2A-1297-E788-A8068C269AF9}"/>
              </a:ext>
            </a:extLst>
          </p:cNvPr>
          <p:cNvSpPr>
            <a:spLocks noGrp="1"/>
          </p:cNvSpPr>
          <p:nvPr>
            <p:ph type="subTitle" idx="1"/>
          </p:nvPr>
        </p:nvSpPr>
        <p:spPr>
          <a:xfrm>
            <a:off x="1013345" y="6086582"/>
            <a:ext cx="10300114" cy="1286596"/>
          </a:xfrm>
        </p:spPr>
        <p:txBody>
          <a:bodyPr>
            <a:noAutofit/>
          </a:bodyPr>
          <a:lstStyle/>
          <a:p>
            <a:pPr marL="25400" indent="0" algn="l">
              <a:lnSpc>
                <a:spcPct val="170000"/>
              </a:lnSpc>
            </a:pPr>
            <a:r>
              <a:rPr lang="en-US" dirty="0">
                <a:solidFill>
                  <a:schemeClr val="tx1"/>
                </a:solidFill>
                <a:highlight>
                  <a:srgbClr val="FFFF00"/>
                </a:highlight>
                <a:latin typeface="Bricolage Grotesque" panose="020B0604020202020204" charset="0"/>
              </a:rPr>
              <a:t>[δραστηριότητα για το σπάσιμο του πάγου]</a:t>
            </a:r>
            <a:endParaRPr lang="en-GB" dirty="0">
              <a:solidFill>
                <a:schemeClr val="tx1"/>
              </a:solidFill>
              <a:highlight>
                <a:srgbClr val="FFFF00"/>
              </a:highlight>
              <a:latin typeface="Bricolage Grotesque" panose="020B0604020202020204" charset="0"/>
            </a:endParaRPr>
          </a:p>
        </p:txBody>
      </p:sp>
      <p:sp>
        <p:nvSpPr>
          <p:cNvPr id="4" name="Google Shape;118;p2">
            <a:extLst>
              <a:ext uri="{FF2B5EF4-FFF2-40B4-BE49-F238E27FC236}">
                <a16:creationId xmlns:a16="http://schemas.microsoft.com/office/drawing/2014/main" id="{44202D38-B369-026D-5283-916361589D1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66BB4A1-E7F7-C995-F67B-F80676C9BD8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1E69EA3C-43C1-F687-8CB3-6F4238081CC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387F210-FF64-4E97-4641-5C78876159C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E2C70D17-1CA6-7E27-2709-A3A253CB707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3CAE0BB-78DC-DBF0-6CD0-50B642D3320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DD0F0BC-AEED-583F-415F-EB7DE0AAC46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16FC268-0FB0-A669-5060-12852034B0A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FCFF63D-12CB-0660-8759-818E4EF7AA8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EC16A669-A89D-B1F1-645F-578C826AB38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Υπότιτλος 2">
            <a:extLst>
              <a:ext uri="{FF2B5EF4-FFF2-40B4-BE49-F238E27FC236}">
                <a16:creationId xmlns:a16="http://schemas.microsoft.com/office/drawing/2014/main" id="{89EEE5C0-BD83-244C-D4C0-666A91685C24}"/>
              </a:ext>
            </a:extLst>
          </p:cNvPr>
          <p:cNvSpPr txBox="1">
            <a:spLocks/>
          </p:cNvSpPr>
          <p:nvPr/>
        </p:nvSpPr>
        <p:spPr>
          <a:xfrm>
            <a:off x="1013345" y="2589663"/>
            <a:ext cx="10300114" cy="337679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Προκειμένου να επιτευχθεί μια εποικοδομητική ανταλλαγή και μια πραγματική αμοιβαία μάθηση μεταξύ των ομάδων και των </a:t>
            </a:r>
            <a:r>
              <a:rPr lang="en-US" dirty="0" err="1">
                <a:solidFill>
                  <a:schemeClr val="tx1"/>
                </a:solidFill>
                <a:latin typeface="Bricolage Grotesque" panose="020B0604020202020204" charset="0"/>
              </a:rPr>
              <a:t>μεμονωμένων</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συμμετεχόντων</a:t>
            </a:r>
            <a:r>
              <a:rPr lang="el-GR" dirty="0">
                <a:solidFill>
                  <a:schemeClr val="tx1"/>
                </a:solidFill>
                <a:latin typeface="Bricolage Grotesque" panose="020B0604020202020204" charset="0"/>
              </a:rPr>
              <a:t>/ουσών</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οι</a:t>
            </a:r>
            <a:r>
              <a:rPr lang="en-US" dirty="0">
                <a:solidFill>
                  <a:schemeClr val="tx1"/>
                </a:solidFill>
                <a:latin typeface="Bricolage Grotesque" panose="020B0604020202020204" charset="0"/>
              </a:rPr>
              <a:t> </a:t>
            </a:r>
            <a:r>
              <a:rPr lang="en-US" dirty="0" err="1">
                <a:solidFill>
                  <a:schemeClr val="tx1"/>
                </a:solidFill>
                <a:latin typeface="Bricolage Grotesque" panose="020B0604020202020204" charset="0"/>
              </a:rPr>
              <a:t>τελευτ</a:t>
            </a:r>
            <a:r>
              <a:rPr lang="en-US" dirty="0">
                <a:solidFill>
                  <a:schemeClr val="tx1"/>
                </a:solidFill>
                <a:latin typeface="Bricolage Grotesque" panose="020B0604020202020204" charset="0"/>
              </a:rPr>
              <a:t>α</a:t>
            </a:r>
            <a:r>
              <a:rPr lang="en-US" dirty="0" err="1">
                <a:solidFill>
                  <a:schemeClr val="tx1"/>
                </a:solidFill>
                <a:latin typeface="Bricolage Grotesque" panose="020B0604020202020204" charset="0"/>
              </a:rPr>
              <a:t>ίοι</a:t>
            </a:r>
            <a:r>
              <a:rPr lang="el-GR" dirty="0">
                <a:solidFill>
                  <a:schemeClr val="tx1"/>
                </a:solidFill>
                <a:latin typeface="Bricolage Grotesque" panose="020B0604020202020204" charset="0"/>
              </a:rPr>
              <a:t>/</a:t>
            </a:r>
            <a:r>
              <a:rPr lang="el-GR" dirty="0" err="1">
                <a:solidFill>
                  <a:schemeClr val="tx1"/>
                </a:solidFill>
                <a:latin typeface="Bricolage Grotesque" panose="020B0604020202020204" charset="0"/>
              </a:rPr>
              <a:t>ες</a:t>
            </a:r>
            <a:r>
              <a:rPr lang="en-US" dirty="0">
                <a:solidFill>
                  <a:schemeClr val="tx1"/>
                </a:solidFill>
                <a:latin typeface="Bricolage Grotesque" panose="020B0604020202020204" charset="0"/>
              </a:rPr>
              <a:t> πρέπει να γνωριστούν μεταξύ τους. </a:t>
            </a:r>
          </a:p>
        </p:txBody>
      </p:sp>
    </p:spTree>
    <p:extLst>
      <p:ext uri="{BB962C8B-B14F-4D97-AF65-F5344CB8AC3E}">
        <p14:creationId xmlns:p14="http://schemas.microsoft.com/office/powerpoint/2010/main" val="2399807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26944-1A4D-A74C-09E5-AF417DF4045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086F35E-27B9-50AA-F879-1DFB27707BC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Παρουσίαση του εαυτού και της ομάδας</a:t>
            </a:r>
            <a:endParaRPr lang="el-GR" dirty="0"/>
          </a:p>
        </p:txBody>
      </p:sp>
      <p:sp>
        <p:nvSpPr>
          <p:cNvPr id="3" name="Υπότιτλος 2">
            <a:extLst>
              <a:ext uri="{FF2B5EF4-FFF2-40B4-BE49-F238E27FC236}">
                <a16:creationId xmlns:a16="http://schemas.microsoft.com/office/drawing/2014/main" id="{21D6A7FF-9DC4-45AB-A2E6-2127F6AC2E02}"/>
              </a:ext>
            </a:extLst>
          </p:cNvPr>
          <p:cNvSpPr>
            <a:spLocks noGrp="1"/>
          </p:cNvSpPr>
          <p:nvPr>
            <p:ph type="subTitle" idx="1"/>
          </p:nvPr>
        </p:nvSpPr>
        <p:spPr>
          <a:xfrm>
            <a:off x="1013345" y="2589663"/>
            <a:ext cx="10300114" cy="3376797"/>
          </a:xfrm>
        </p:spPr>
        <p:txBody>
          <a:bodyPr>
            <a:noAutofit/>
          </a:bodyPr>
          <a:lstStyle/>
          <a:p>
            <a:pPr marL="25400" indent="0" algn="l">
              <a:lnSpc>
                <a:spcPct val="170000"/>
              </a:lnSpc>
            </a:pPr>
            <a:r>
              <a:rPr lang="en-US" dirty="0">
                <a:solidFill>
                  <a:schemeClr val="tx1"/>
                </a:solidFill>
                <a:highlight>
                  <a:srgbClr val="FFFF00"/>
                </a:highlight>
                <a:latin typeface="Bricolage Grotesque" panose="020B0604020202020204" charset="0"/>
              </a:rPr>
              <a:t>[κοινά κανάλια επικοινωνίας, ειδικά για ασύγχρονη επικοινωνία]</a:t>
            </a:r>
            <a:endParaRPr lang="en-GB" dirty="0">
              <a:solidFill>
                <a:schemeClr val="tx1"/>
              </a:solidFill>
              <a:highlight>
                <a:srgbClr val="FFFF00"/>
              </a:highlight>
              <a:latin typeface="Bricolage Grotesque" panose="020B0604020202020204" charset="0"/>
            </a:endParaRPr>
          </a:p>
        </p:txBody>
      </p:sp>
      <p:sp>
        <p:nvSpPr>
          <p:cNvPr id="4" name="Google Shape;118;p2">
            <a:extLst>
              <a:ext uri="{FF2B5EF4-FFF2-40B4-BE49-F238E27FC236}">
                <a16:creationId xmlns:a16="http://schemas.microsoft.com/office/drawing/2014/main" id="{6B90CD6F-CCA0-32D7-5EB6-BCD2F5AFDAE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0D67CDF-7D4C-597B-58C9-F671D433464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1E6C6CF-AE80-7DAF-4B28-74BC8F7899F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01C3A317-D78C-6A39-EAA6-ABC2FFA80015}"/>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B4DC40A-88B8-B77C-EEF2-A954CB01D6C1}"/>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F10DCE1-82A9-9A4D-52CD-84CB2C0448B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7D0AF4B-FD8D-C8AB-9731-FDCDB0C3C9C7}"/>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520B98F-D720-1C92-034E-B294A14577A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64C7A06-0CCC-E8D3-EA64-1A8940C15AE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74D1554-9C4D-8F52-1C64-2068C6A9156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38641436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4AB0C1BA-86E9-4397-D35A-212EDDC0E108}"/>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BE058313-9C93-1243-506B-29D9D874E7A9}"/>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E742809D-2CDD-C112-87AD-804F9EEB07FA}"/>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961BD79E-100B-0CF4-01F3-DF6E7FAE1931}"/>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3AA909AA-C660-B0A2-EF25-1EB99F13D7AE}"/>
              </a:ext>
            </a:extLst>
          </p:cNvPr>
          <p:cNvGrpSpPr/>
          <p:nvPr/>
        </p:nvGrpSpPr>
        <p:grpSpPr>
          <a:xfrm>
            <a:off x="6111849" y="2794411"/>
            <a:ext cx="11044935" cy="2349090"/>
            <a:chOff x="0" y="-47625"/>
            <a:chExt cx="1484188" cy="418826"/>
          </a:xfrm>
        </p:grpSpPr>
        <p:sp>
          <p:nvSpPr>
            <p:cNvPr id="158" name="Google Shape;158;p3">
              <a:extLst>
                <a:ext uri="{FF2B5EF4-FFF2-40B4-BE49-F238E27FC236}">
                  <a16:creationId xmlns:a16="http://schemas.microsoft.com/office/drawing/2014/main" id="{F6B30981-A8D3-0C38-0A6D-9A21A6A0BDED}"/>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3FE7481C-DC1E-2767-9432-8E2710C70164}"/>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17D7F442-1DB9-FB0F-3130-A5D675067CD2}"/>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43D46326-2A64-451C-D084-F2BD520975F2}"/>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8C0FAE88-5886-5E85-B2EF-737C4E26FC12}"/>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1B5237A6-F868-DCEC-CB21-45FCB6DA6DB2}"/>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ABC7F1BF-AA82-6E05-22EE-4E4DD4342250}"/>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652BB5DD-8190-A5D4-23A0-7CD780FAB9B3}"/>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a:p>
        </p:txBody>
      </p:sp>
      <p:sp>
        <p:nvSpPr>
          <p:cNvPr id="166" name="Google Shape;166;p3">
            <a:extLst>
              <a:ext uri="{FF2B5EF4-FFF2-40B4-BE49-F238E27FC236}">
                <a16:creationId xmlns:a16="http://schemas.microsoft.com/office/drawing/2014/main" id="{C06D1790-DB6C-DD92-8BC1-C2344E33B634}"/>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03</a:t>
            </a:r>
            <a:endParaRPr dirty="0"/>
          </a:p>
        </p:txBody>
      </p:sp>
      <p:sp>
        <p:nvSpPr>
          <p:cNvPr id="168" name="Google Shape;168;p3">
            <a:extLst>
              <a:ext uri="{FF2B5EF4-FFF2-40B4-BE49-F238E27FC236}">
                <a16:creationId xmlns:a16="http://schemas.microsoft.com/office/drawing/2014/main" id="{3586E24E-DF79-7BF7-E67C-88BE75B3F51D}"/>
              </a:ext>
            </a:extLst>
          </p:cNvPr>
          <p:cNvSpPr txBox="1"/>
          <p:nvPr/>
        </p:nvSpPr>
        <p:spPr>
          <a:xfrm>
            <a:off x="6834529" y="3423551"/>
            <a:ext cx="10158071" cy="115724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Αιτιολόγηση</a:t>
            </a:r>
            <a:endParaRPr sz="1050" dirty="0"/>
          </a:p>
        </p:txBody>
      </p:sp>
    </p:spTree>
    <p:extLst>
      <p:ext uri="{BB962C8B-B14F-4D97-AF65-F5344CB8AC3E}">
        <p14:creationId xmlns:p14="http://schemas.microsoft.com/office/powerpoint/2010/main" val="301745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38F08-34F2-56C0-5B9A-9DB89543C4A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3729B53-28A4-2CF4-90A5-EB86CFFBB92B}"/>
              </a:ext>
            </a:extLst>
          </p:cNvPr>
          <p:cNvSpPr>
            <a:spLocks noGrp="1"/>
          </p:cNvSpPr>
          <p:nvPr>
            <p:ph type="ctrTitle"/>
          </p:nvPr>
        </p:nvSpPr>
        <p:spPr>
          <a:xfrm>
            <a:off x="2693442" y="356216"/>
            <a:ext cx="14748395" cy="1470025"/>
          </a:xfrm>
        </p:spPr>
        <p:txBody>
          <a:bodyPr>
            <a:normAutofit/>
          </a:bodyPr>
          <a:lstStyle/>
          <a:p>
            <a:r>
              <a:rPr lang="en-US" dirty="0">
                <a:latin typeface="Bricolage Grotesque" panose="020B0604020202020204" charset="0"/>
              </a:rPr>
              <a:t>Πώς να καταπολεμήσετε </a:t>
            </a:r>
            <a:br>
              <a:rPr lang="en-US" dirty="0">
                <a:latin typeface="Bricolage Grotesque" panose="020B0604020202020204" charset="0"/>
              </a:rPr>
            </a:br>
            <a:r>
              <a:rPr lang="en-US" dirty="0">
                <a:latin typeface="Bricolage Grotesque" panose="020B0604020202020204" charset="0"/>
              </a:rPr>
              <a:t>την παραπληροφόρηση / την εσφαλμένη πληροφόρηση.</a:t>
            </a:r>
            <a:endParaRPr lang="el-GR" dirty="0"/>
          </a:p>
        </p:txBody>
      </p:sp>
      <p:sp>
        <p:nvSpPr>
          <p:cNvPr id="4" name="Google Shape;118;p2">
            <a:extLst>
              <a:ext uri="{FF2B5EF4-FFF2-40B4-BE49-F238E27FC236}">
                <a16:creationId xmlns:a16="http://schemas.microsoft.com/office/drawing/2014/main" id="{049E575D-64A0-37CC-611D-2E101E81E39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80D96AB-C5C2-C52F-A472-9E8B28BD5B6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954D727-1430-FD94-CCCA-29E2195D2F9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DD541A8-2306-6152-1042-8775682071A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AF09E73-237F-04D8-87EE-57702C260A60}"/>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5A9E7E0-B043-50A6-D62B-75C772457E0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90620B7-C095-BA42-CFDB-9D749E55F690}"/>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70AF6D5-D9B3-B276-8CC3-ECEDCD80270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73CEA03-1CD6-B82D-475C-D7715CD1C93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E278A26B-9C45-485A-9A49-321B946BDEF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7" name="Immagine 16" descr="Immagine che contiene Elementi grafici, clipart, design, cartone animato&#10;&#10;Il contenuto generato dall'IA potrebbe non essere corretto.">
            <a:extLst>
              <a:ext uri="{FF2B5EF4-FFF2-40B4-BE49-F238E27FC236}">
                <a16:creationId xmlns:a16="http://schemas.microsoft.com/office/drawing/2014/main" id="{3F731311-D538-65B2-B329-C92A03EB977C}"/>
              </a:ext>
            </a:extLst>
          </p:cNvPr>
          <p:cNvPicPr>
            <a:picLocks noChangeAspect="1"/>
          </p:cNvPicPr>
          <p:nvPr/>
        </p:nvPicPr>
        <p:blipFill>
          <a:blip r:embed="rId4"/>
          <a:srcRect l="3423" t="46211" r="76528" b="36674"/>
          <a:stretch>
            <a:fillRect/>
          </a:stretch>
        </p:blipFill>
        <p:spPr>
          <a:xfrm>
            <a:off x="8972550" y="3238501"/>
            <a:ext cx="1041400" cy="889000"/>
          </a:xfrm>
          <a:prstGeom prst="rect">
            <a:avLst/>
          </a:prstGeom>
        </p:spPr>
      </p:pic>
      <p:pic>
        <p:nvPicPr>
          <p:cNvPr id="18" name="Immagine 17" descr="Immagine che contiene Elementi grafici, clipart, design, cartone animato&#10;&#10;Il contenuto generato dall'IA potrebbe non essere corretto.">
            <a:extLst>
              <a:ext uri="{FF2B5EF4-FFF2-40B4-BE49-F238E27FC236}">
                <a16:creationId xmlns:a16="http://schemas.microsoft.com/office/drawing/2014/main" id="{1ECE625A-9DBC-ECD6-B82A-BBC1E7D71CD8}"/>
              </a:ext>
            </a:extLst>
          </p:cNvPr>
          <p:cNvPicPr>
            <a:picLocks noChangeAspect="1"/>
          </p:cNvPicPr>
          <p:nvPr/>
        </p:nvPicPr>
        <p:blipFill>
          <a:blip r:embed="rId4"/>
          <a:srcRect l="77671" t="41027" r="4724" b="39168"/>
          <a:stretch>
            <a:fillRect/>
          </a:stretch>
        </p:blipFill>
        <p:spPr>
          <a:xfrm>
            <a:off x="10115549" y="3352799"/>
            <a:ext cx="914401" cy="1028701"/>
          </a:xfrm>
          <a:prstGeom prst="rect">
            <a:avLst/>
          </a:prstGeom>
        </p:spPr>
      </p:pic>
      <p:pic>
        <p:nvPicPr>
          <p:cNvPr id="19" name="Immagine 18" descr="Immagine che contiene Elementi grafici, clipart, design, cartone animato&#10;&#10;Il contenuto generato dall'IA potrebbe non essere corretto.">
            <a:extLst>
              <a:ext uri="{FF2B5EF4-FFF2-40B4-BE49-F238E27FC236}">
                <a16:creationId xmlns:a16="http://schemas.microsoft.com/office/drawing/2014/main" id="{38EA4C61-6D6F-63AD-2C75-C92CAA1D8153}"/>
              </a:ext>
            </a:extLst>
          </p:cNvPr>
          <p:cNvPicPr>
            <a:picLocks noChangeAspect="1"/>
          </p:cNvPicPr>
          <p:nvPr/>
        </p:nvPicPr>
        <p:blipFill>
          <a:blip r:embed="rId4"/>
          <a:srcRect l="3423" t="46211" r="76528" b="36674"/>
          <a:stretch>
            <a:fillRect/>
          </a:stretch>
        </p:blipFill>
        <p:spPr>
          <a:xfrm>
            <a:off x="7956550" y="4127501"/>
            <a:ext cx="1041400" cy="889000"/>
          </a:xfrm>
          <a:prstGeom prst="rect">
            <a:avLst/>
          </a:prstGeom>
        </p:spPr>
      </p:pic>
      <p:pic>
        <p:nvPicPr>
          <p:cNvPr id="20" name="Immagine 19" descr="Immagine che contiene Elementi grafici, clipart, design, cartone animato&#10;&#10;Il contenuto generato dall'IA potrebbe non essere corretto.">
            <a:extLst>
              <a:ext uri="{FF2B5EF4-FFF2-40B4-BE49-F238E27FC236}">
                <a16:creationId xmlns:a16="http://schemas.microsoft.com/office/drawing/2014/main" id="{34DFD7D8-C430-2280-0024-CEDE4E1740F6}"/>
              </a:ext>
            </a:extLst>
          </p:cNvPr>
          <p:cNvPicPr>
            <a:picLocks noChangeAspect="1"/>
          </p:cNvPicPr>
          <p:nvPr/>
        </p:nvPicPr>
        <p:blipFill>
          <a:blip r:embed="rId4"/>
          <a:srcRect l="77671" t="41027" r="4724" b="39168"/>
          <a:stretch>
            <a:fillRect/>
          </a:stretch>
        </p:blipFill>
        <p:spPr>
          <a:xfrm>
            <a:off x="9099549" y="4241799"/>
            <a:ext cx="914401" cy="1028701"/>
          </a:xfrm>
          <a:prstGeom prst="rect">
            <a:avLst/>
          </a:prstGeom>
        </p:spPr>
      </p:pic>
      <p:pic>
        <p:nvPicPr>
          <p:cNvPr id="21" name="Immagine 20" descr="Immagine che contiene Elementi grafici, clipart, design, cartone animato&#10;&#10;Il contenuto generato dall'IA potrebbe non essere corretto.">
            <a:extLst>
              <a:ext uri="{FF2B5EF4-FFF2-40B4-BE49-F238E27FC236}">
                <a16:creationId xmlns:a16="http://schemas.microsoft.com/office/drawing/2014/main" id="{3789654E-8CBE-D474-77EC-E1B9FFB41F78}"/>
              </a:ext>
            </a:extLst>
          </p:cNvPr>
          <p:cNvPicPr>
            <a:picLocks noChangeAspect="1"/>
          </p:cNvPicPr>
          <p:nvPr/>
        </p:nvPicPr>
        <p:blipFill>
          <a:blip r:embed="rId4"/>
          <a:srcRect l="3423" t="46211" r="76528" b="36674"/>
          <a:stretch>
            <a:fillRect/>
          </a:stretch>
        </p:blipFill>
        <p:spPr>
          <a:xfrm>
            <a:off x="6978650" y="2908299"/>
            <a:ext cx="1041400" cy="889000"/>
          </a:xfrm>
          <a:prstGeom prst="rect">
            <a:avLst/>
          </a:prstGeom>
        </p:spPr>
      </p:pic>
      <p:pic>
        <p:nvPicPr>
          <p:cNvPr id="22" name="Immagine 21" descr="Immagine che contiene Elementi grafici, clipart, design, cartone animato&#10;&#10;Il contenuto generato dall'IA potrebbe non essere corretto.">
            <a:extLst>
              <a:ext uri="{FF2B5EF4-FFF2-40B4-BE49-F238E27FC236}">
                <a16:creationId xmlns:a16="http://schemas.microsoft.com/office/drawing/2014/main" id="{C1265F39-87BC-FDE0-7A91-564261CA6AAA}"/>
              </a:ext>
            </a:extLst>
          </p:cNvPr>
          <p:cNvPicPr>
            <a:picLocks noChangeAspect="1"/>
          </p:cNvPicPr>
          <p:nvPr/>
        </p:nvPicPr>
        <p:blipFill>
          <a:blip r:embed="rId4"/>
          <a:srcRect l="77671" t="41027" r="4724" b="39168"/>
          <a:stretch>
            <a:fillRect/>
          </a:stretch>
        </p:blipFill>
        <p:spPr>
          <a:xfrm>
            <a:off x="8121649" y="3022597"/>
            <a:ext cx="914401" cy="1028701"/>
          </a:xfrm>
          <a:prstGeom prst="rect">
            <a:avLst/>
          </a:prstGeom>
        </p:spPr>
      </p:pic>
      <p:pic>
        <p:nvPicPr>
          <p:cNvPr id="25" name="Immagine 24" descr="Immagine che contiene Elementi grafici, clipart, design, cartone animato&#10;&#10;Il contenuto generato dall'IA potrebbe non essere corretto.">
            <a:extLst>
              <a:ext uri="{FF2B5EF4-FFF2-40B4-BE49-F238E27FC236}">
                <a16:creationId xmlns:a16="http://schemas.microsoft.com/office/drawing/2014/main" id="{D8F43B24-0123-2415-195D-D1D25352F058}"/>
              </a:ext>
            </a:extLst>
          </p:cNvPr>
          <p:cNvPicPr>
            <a:picLocks noChangeAspect="1"/>
          </p:cNvPicPr>
          <p:nvPr/>
        </p:nvPicPr>
        <p:blipFill>
          <a:blip r:embed="rId4"/>
          <a:srcRect l="3423" t="46211" r="76528" b="36674"/>
          <a:stretch>
            <a:fillRect/>
          </a:stretch>
        </p:blipFill>
        <p:spPr>
          <a:xfrm>
            <a:off x="5962650" y="3797298"/>
            <a:ext cx="1041400" cy="889000"/>
          </a:xfrm>
          <a:prstGeom prst="rect">
            <a:avLst/>
          </a:prstGeom>
        </p:spPr>
      </p:pic>
      <p:pic>
        <p:nvPicPr>
          <p:cNvPr id="26" name="Immagine 25" descr="Immagine che contiene Elementi grafici, clipart, design, cartone animato&#10;&#10;Il contenuto generato dall'IA potrebbe non essere corretto.">
            <a:extLst>
              <a:ext uri="{FF2B5EF4-FFF2-40B4-BE49-F238E27FC236}">
                <a16:creationId xmlns:a16="http://schemas.microsoft.com/office/drawing/2014/main" id="{A7125DBF-3353-8789-14D4-B25DEF69AFA9}"/>
              </a:ext>
            </a:extLst>
          </p:cNvPr>
          <p:cNvPicPr>
            <a:picLocks noChangeAspect="1"/>
          </p:cNvPicPr>
          <p:nvPr/>
        </p:nvPicPr>
        <p:blipFill>
          <a:blip r:embed="rId4"/>
          <a:srcRect l="77671" t="41027" r="4724" b="39168"/>
          <a:stretch>
            <a:fillRect/>
          </a:stretch>
        </p:blipFill>
        <p:spPr>
          <a:xfrm>
            <a:off x="7105649" y="3911596"/>
            <a:ext cx="914401" cy="1028701"/>
          </a:xfrm>
          <a:prstGeom prst="rect">
            <a:avLst/>
          </a:prstGeom>
        </p:spPr>
      </p:pic>
      <p:pic>
        <p:nvPicPr>
          <p:cNvPr id="27" name="Immagine 26" descr="Immagine che contiene Elementi grafici, clipart, design, cartone animato&#10;&#10;Il contenuto generato dall'IA potrebbe non essere corretto.">
            <a:extLst>
              <a:ext uri="{FF2B5EF4-FFF2-40B4-BE49-F238E27FC236}">
                <a16:creationId xmlns:a16="http://schemas.microsoft.com/office/drawing/2014/main" id="{9DAFBF38-2A69-90AE-04D2-8249114A318D}"/>
              </a:ext>
            </a:extLst>
          </p:cNvPr>
          <p:cNvPicPr>
            <a:picLocks noChangeAspect="1"/>
          </p:cNvPicPr>
          <p:nvPr/>
        </p:nvPicPr>
        <p:blipFill>
          <a:blip r:embed="rId4"/>
          <a:srcRect l="3423" t="46211" r="76528" b="36674"/>
          <a:stretch>
            <a:fillRect/>
          </a:stretch>
        </p:blipFill>
        <p:spPr>
          <a:xfrm>
            <a:off x="5003800" y="2527300"/>
            <a:ext cx="1041400" cy="889000"/>
          </a:xfrm>
          <a:prstGeom prst="rect">
            <a:avLst/>
          </a:prstGeom>
        </p:spPr>
      </p:pic>
      <p:pic>
        <p:nvPicPr>
          <p:cNvPr id="28" name="Immagine 27" descr="Immagine che contiene Elementi grafici, clipart, design, cartone animato&#10;&#10;Il contenuto generato dall'IA potrebbe non essere corretto.">
            <a:extLst>
              <a:ext uri="{FF2B5EF4-FFF2-40B4-BE49-F238E27FC236}">
                <a16:creationId xmlns:a16="http://schemas.microsoft.com/office/drawing/2014/main" id="{9907228D-01E4-41C4-3AFB-5046B0600BAB}"/>
              </a:ext>
            </a:extLst>
          </p:cNvPr>
          <p:cNvPicPr>
            <a:picLocks noChangeAspect="1"/>
          </p:cNvPicPr>
          <p:nvPr/>
        </p:nvPicPr>
        <p:blipFill>
          <a:blip r:embed="rId4"/>
          <a:srcRect l="77671" t="41027" r="4724" b="39168"/>
          <a:stretch>
            <a:fillRect/>
          </a:stretch>
        </p:blipFill>
        <p:spPr>
          <a:xfrm>
            <a:off x="6146799" y="2641598"/>
            <a:ext cx="914401" cy="1028701"/>
          </a:xfrm>
          <a:prstGeom prst="rect">
            <a:avLst/>
          </a:prstGeom>
        </p:spPr>
      </p:pic>
      <p:pic>
        <p:nvPicPr>
          <p:cNvPr id="29" name="Immagine 28" descr="Immagine che contiene Elementi grafici, clipart, design, cartone animato&#10;&#10;Il contenuto generato dall'IA potrebbe non essere corretto.">
            <a:extLst>
              <a:ext uri="{FF2B5EF4-FFF2-40B4-BE49-F238E27FC236}">
                <a16:creationId xmlns:a16="http://schemas.microsoft.com/office/drawing/2014/main" id="{2E421B2E-E124-2B50-3B27-2E2C731D3067}"/>
              </a:ext>
            </a:extLst>
          </p:cNvPr>
          <p:cNvPicPr>
            <a:picLocks noChangeAspect="1"/>
          </p:cNvPicPr>
          <p:nvPr/>
        </p:nvPicPr>
        <p:blipFill>
          <a:blip r:embed="rId4"/>
          <a:srcRect l="3423" t="46211" r="76528" b="36674"/>
          <a:stretch>
            <a:fillRect/>
          </a:stretch>
        </p:blipFill>
        <p:spPr>
          <a:xfrm>
            <a:off x="3968750" y="3378195"/>
            <a:ext cx="1041400" cy="889000"/>
          </a:xfrm>
          <a:prstGeom prst="rect">
            <a:avLst/>
          </a:prstGeom>
        </p:spPr>
      </p:pic>
      <p:pic>
        <p:nvPicPr>
          <p:cNvPr id="30" name="Immagine 29" descr="Immagine che contiene Elementi grafici, clipart, design, cartone animato&#10;&#10;Il contenuto generato dall'IA potrebbe non essere corretto.">
            <a:extLst>
              <a:ext uri="{FF2B5EF4-FFF2-40B4-BE49-F238E27FC236}">
                <a16:creationId xmlns:a16="http://schemas.microsoft.com/office/drawing/2014/main" id="{50621FF9-002F-8482-37B7-8DBE72F3E1F8}"/>
              </a:ext>
            </a:extLst>
          </p:cNvPr>
          <p:cNvPicPr>
            <a:picLocks noChangeAspect="1"/>
          </p:cNvPicPr>
          <p:nvPr/>
        </p:nvPicPr>
        <p:blipFill>
          <a:blip r:embed="rId4"/>
          <a:srcRect l="77671" t="41027" r="4724" b="39168"/>
          <a:stretch>
            <a:fillRect/>
          </a:stretch>
        </p:blipFill>
        <p:spPr>
          <a:xfrm>
            <a:off x="5111749" y="3492493"/>
            <a:ext cx="914401" cy="1028701"/>
          </a:xfrm>
          <a:prstGeom prst="rect">
            <a:avLst/>
          </a:prstGeom>
        </p:spPr>
      </p:pic>
      <p:pic>
        <p:nvPicPr>
          <p:cNvPr id="31" name="Immagine 30" descr="Immagine che contiene Elementi grafici, clipart, design, cartone animato&#10;&#10;Il contenuto generato dall'IA potrebbe non essere corretto.">
            <a:extLst>
              <a:ext uri="{FF2B5EF4-FFF2-40B4-BE49-F238E27FC236}">
                <a16:creationId xmlns:a16="http://schemas.microsoft.com/office/drawing/2014/main" id="{040F45B5-3EBC-AE54-8A85-D04AB480947D}"/>
              </a:ext>
            </a:extLst>
          </p:cNvPr>
          <p:cNvPicPr>
            <a:picLocks noChangeAspect="1"/>
          </p:cNvPicPr>
          <p:nvPr/>
        </p:nvPicPr>
        <p:blipFill>
          <a:blip r:embed="rId4"/>
          <a:srcRect l="3423" t="46211" r="76528" b="36674"/>
          <a:stretch>
            <a:fillRect/>
          </a:stretch>
        </p:blipFill>
        <p:spPr>
          <a:xfrm>
            <a:off x="6927850" y="4991095"/>
            <a:ext cx="1041400" cy="889000"/>
          </a:xfrm>
          <a:prstGeom prst="rect">
            <a:avLst/>
          </a:prstGeom>
        </p:spPr>
      </p:pic>
      <p:pic>
        <p:nvPicPr>
          <p:cNvPr id="32" name="Immagine 31" descr="Immagine che contiene Elementi grafici, clipart, design, cartone animato&#10;&#10;Il contenuto generato dall'IA potrebbe non essere corretto.">
            <a:extLst>
              <a:ext uri="{FF2B5EF4-FFF2-40B4-BE49-F238E27FC236}">
                <a16:creationId xmlns:a16="http://schemas.microsoft.com/office/drawing/2014/main" id="{FCEBBE30-088B-CF14-74A9-19FB1E9D968B}"/>
              </a:ext>
            </a:extLst>
          </p:cNvPr>
          <p:cNvPicPr>
            <a:picLocks noChangeAspect="1"/>
          </p:cNvPicPr>
          <p:nvPr/>
        </p:nvPicPr>
        <p:blipFill>
          <a:blip r:embed="rId4"/>
          <a:srcRect l="77671" t="41027" r="4724" b="39168"/>
          <a:stretch>
            <a:fillRect/>
          </a:stretch>
        </p:blipFill>
        <p:spPr>
          <a:xfrm>
            <a:off x="8070849" y="5105393"/>
            <a:ext cx="914401" cy="1028701"/>
          </a:xfrm>
          <a:prstGeom prst="rect">
            <a:avLst/>
          </a:prstGeom>
        </p:spPr>
      </p:pic>
      <p:pic>
        <p:nvPicPr>
          <p:cNvPr id="33" name="Immagine 32" descr="Immagine che contiene Elementi grafici, clipart, design, cartone animato&#10;&#10;Il contenuto generato dall'IA potrebbe non essere corretto.">
            <a:extLst>
              <a:ext uri="{FF2B5EF4-FFF2-40B4-BE49-F238E27FC236}">
                <a16:creationId xmlns:a16="http://schemas.microsoft.com/office/drawing/2014/main" id="{C81A99D0-1510-370A-4D52-478122790944}"/>
              </a:ext>
            </a:extLst>
          </p:cNvPr>
          <p:cNvPicPr>
            <a:picLocks noChangeAspect="1"/>
          </p:cNvPicPr>
          <p:nvPr/>
        </p:nvPicPr>
        <p:blipFill>
          <a:blip r:embed="rId4"/>
          <a:srcRect l="3423" t="46211" r="76528" b="36674"/>
          <a:stretch>
            <a:fillRect/>
          </a:stretch>
        </p:blipFill>
        <p:spPr>
          <a:xfrm>
            <a:off x="5911850" y="5880095"/>
            <a:ext cx="1041400" cy="889000"/>
          </a:xfrm>
          <a:prstGeom prst="rect">
            <a:avLst/>
          </a:prstGeom>
        </p:spPr>
      </p:pic>
      <p:pic>
        <p:nvPicPr>
          <p:cNvPr id="34" name="Immagine 33" descr="Immagine che contiene Elementi grafici, clipart, design, cartone animato&#10;&#10;Il contenuto generato dall'IA potrebbe non essere corretto.">
            <a:extLst>
              <a:ext uri="{FF2B5EF4-FFF2-40B4-BE49-F238E27FC236}">
                <a16:creationId xmlns:a16="http://schemas.microsoft.com/office/drawing/2014/main" id="{9911EA33-FED5-871D-585E-79904F05A28B}"/>
              </a:ext>
            </a:extLst>
          </p:cNvPr>
          <p:cNvPicPr>
            <a:picLocks noChangeAspect="1"/>
          </p:cNvPicPr>
          <p:nvPr/>
        </p:nvPicPr>
        <p:blipFill>
          <a:blip r:embed="rId4"/>
          <a:srcRect l="77671" t="41027" r="4724" b="39168"/>
          <a:stretch>
            <a:fillRect/>
          </a:stretch>
        </p:blipFill>
        <p:spPr>
          <a:xfrm>
            <a:off x="7054849" y="5994393"/>
            <a:ext cx="914401" cy="1028701"/>
          </a:xfrm>
          <a:prstGeom prst="rect">
            <a:avLst/>
          </a:prstGeom>
        </p:spPr>
      </p:pic>
      <p:pic>
        <p:nvPicPr>
          <p:cNvPr id="35" name="Immagine 34" descr="Immagine che contiene Elementi grafici, clipart, design, cartone animato&#10;&#10;Il contenuto generato dall'IA potrebbe non essere corretto.">
            <a:extLst>
              <a:ext uri="{FF2B5EF4-FFF2-40B4-BE49-F238E27FC236}">
                <a16:creationId xmlns:a16="http://schemas.microsoft.com/office/drawing/2014/main" id="{0211EAAD-49AC-6696-836D-E83F5C73A2F4}"/>
              </a:ext>
            </a:extLst>
          </p:cNvPr>
          <p:cNvPicPr>
            <a:picLocks noChangeAspect="1"/>
          </p:cNvPicPr>
          <p:nvPr/>
        </p:nvPicPr>
        <p:blipFill>
          <a:blip r:embed="rId4"/>
          <a:srcRect l="3423" t="46211" r="76528" b="36674"/>
          <a:stretch>
            <a:fillRect/>
          </a:stretch>
        </p:blipFill>
        <p:spPr>
          <a:xfrm>
            <a:off x="4933950" y="4660893"/>
            <a:ext cx="1041400" cy="889000"/>
          </a:xfrm>
          <a:prstGeom prst="rect">
            <a:avLst/>
          </a:prstGeom>
        </p:spPr>
      </p:pic>
      <p:pic>
        <p:nvPicPr>
          <p:cNvPr id="36" name="Immagine 35" descr="Immagine che contiene Elementi grafici, clipart, design, cartone animato&#10;&#10;Il contenuto generato dall'IA potrebbe non essere corretto.">
            <a:extLst>
              <a:ext uri="{FF2B5EF4-FFF2-40B4-BE49-F238E27FC236}">
                <a16:creationId xmlns:a16="http://schemas.microsoft.com/office/drawing/2014/main" id="{AA6A2BE8-DB7D-92CA-DB81-CAB37A78FB60}"/>
              </a:ext>
            </a:extLst>
          </p:cNvPr>
          <p:cNvPicPr>
            <a:picLocks noChangeAspect="1"/>
          </p:cNvPicPr>
          <p:nvPr/>
        </p:nvPicPr>
        <p:blipFill>
          <a:blip r:embed="rId4"/>
          <a:srcRect l="77671" t="41027" r="4724" b="39168"/>
          <a:stretch>
            <a:fillRect/>
          </a:stretch>
        </p:blipFill>
        <p:spPr>
          <a:xfrm>
            <a:off x="6076949" y="4775191"/>
            <a:ext cx="914401" cy="1028701"/>
          </a:xfrm>
          <a:prstGeom prst="rect">
            <a:avLst/>
          </a:prstGeom>
        </p:spPr>
      </p:pic>
      <p:pic>
        <p:nvPicPr>
          <p:cNvPr id="37" name="Immagine 36" descr="Immagine che contiene Elementi grafici, clipart, design, cartone animato&#10;&#10;Il contenuto generato dall'IA potrebbe non essere corretto.">
            <a:extLst>
              <a:ext uri="{FF2B5EF4-FFF2-40B4-BE49-F238E27FC236}">
                <a16:creationId xmlns:a16="http://schemas.microsoft.com/office/drawing/2014/main" id="{44107101-88E0-0FED-6820-FA7DE905DA17}"/>
              </a:ext>
            </a:extLst>
          </p:cNvPr>
          <p:cNvPicPr>
            <a:picLocks noChangeAspect="1"/>
          </p:cNvPicPr>
          <p:nvPr/>
        </p:nvPicPr>
        <p:blipFill>
          <a:blip r:embed="rId4"/>
          <a:srcRect l="3423" t="46211" r="76528" b="36674"/>
          <a:stretch>
            <a:fillRect/>
          </a:stretch>
        </p:blipFill>
        <p:spPr>
          <a:xfrm>
            <a:off x="3917950" y="5549892"/>
            <a:ext cx="1041400" cy="889000"/>
          </a:xfrm>
          <a:prstGeom prst="rect">
            <a:avLst/>
          </a:prstGeom>
        </p:spPr>
      </p:pic>
      <p:pic>
        <p:nvPicPr>
          <p:cNvPr id="38" name="Immagine 37" descr="Immagine che contiene Elementi grafici, clipart, design, cartone animato&#10;&#10;Il contenuto generato dall'IA potrebbe non essere corretto.">
            <a:extLst>
              <a:ext uri="{FF2B5EF4-FFF2-40B4-BE49-F238E27FC236}">
                <a16:creationId xmlns:a16="http://schemas.microsoft.com/office/drawing/2014/main" id="{D45A6931-9F66-02C9-78C5-8EDDDE0DC001}"/>
              </a:ext>
            </a:extLst>
          </p:cNvPr>
          <p:cNvPicPr>
            <a:picLocks noChangeAspect="1"/>
          </p:cNvPicPr>
          <p:nvPr/>
        </p:nvPicPr>
        <p:blipFill>
          <a:blip r:embed="rId4"/>
          <a:srcRect l="77671" t="41027" r="4724" b="39168"/>
          <a:stretch>
            <a:fillRect/>
          </a:stretch>
        </p:blipFill>
        <p:spPr>
          <a:xfrm>
            <a:off x="5060949" y="5664190"/>
            <a:ext cx="914401" cy="1028701"/>
          </a:xfrm>
          <a:prstGeom prst="rect">
            <a:avLst/>
          </a:prstGeom>
        </p:spPr>
      </p:pic>
      <p:pic>
        <p:nvPicPr>
          <p:cNvPr id="39" name="Immagine 38" descr="Immagine che contiene Elementi grafici, clipart, design, cartone animato&#10;&#10;Il contenuto generato dall'IA potrebbe non essere corretto.">
            <a:extLst>
              <a:ext uri="{FF2B5EF4-FFF2-40B4-BE49-F238E27FC236}">
                <a16:creationId xmlns:a16="http://schemas.microsoft.com/office/drawing/2014/main" id="{4CF47F6C-0017-9EE5-AA0D-604CAFDF1A69}"/>
              </a:ext>
            </a:extLst>
          </p:cNvPr>
          <p:cNvPicPr>
            <a:picLocks noChangeAspect="1"/>
          </p:cNvPicPr>
          <p:nvPr/>
        </p:nvPicPr>
        <p:blipFill>
          <a:blip r:embed="rId4"/>
          <a:srcRect l="3423" t="46211" r="76528" b="36674"/>
          <a:stretch>
            <a:fillRect/>
          </a:stretch>
        </p:blipFill>
        <p:spPr>
          <a:xfrm>
            <a:off x="2959100" y="4279894"/>
            <a:ext cx="1041400" cy="889000"/>
          </a:xfrm>
          <a:prstGeom prst="rect">
            <a:avLst/>
          </a:prstGeom>
        </p:spPr>
      </p:pic>
      <p:pic>
        <p:nvPicPr>
          <p:cNvPr id="40" name="Immagine 39" descr="Immagine che contiene Elementi grafici, clipart, design, cartone animato&#10;&#10;Il contenuto generato dall'IA potrebbe non essere corretto.">
            <a:extLst>
              <a:ext uri="{FF2B5EF4-FFF2-40B4-BE49-F238E27FC236}">
                <a16:creationId xmlns:a16="http://schemas.microsoft.com/office/drawing/2014/main" id="{4FE24714-826E-4BDF-6603-9FDF079B98B4}"/>
              </a:ext>
            </a:extLst>
          </p:cNvPr>
          <p:cNvPicPr>
            <a:picLocks noChangeAspect="1"/>
          </p:cNvPicPr>
          <p:nvPr/>
        </p:nvPicPr>
        <p:blipFill>
          <a:blip r:embed="rId4"/>
          <a:srcRect l="77671" t="41027" r="4724" b="39168"/>
          <a:stretch>
            <a:fillRect/>
          </a:stretch>
        </p:blipFill>
        <p:spPr>
          <a:xfrm>
            <a:off x="4102099" y="4394192"/>
            <a:ext cx="914401" cy="1028701"/>
          </a:xfrm>
          <a:prstGeom prst="rect">
            <a:avLst/>
          </a:prstGeom>
        </p:spPr>
      </p:pic>
      <p:pic>
        <p:nvPicPr>
          <p:cNvPr id="41" name="Immagine 40" descr="Immagine che contiene Elementi grafici, clipart, design, cartone animato&#10;&#10;Il contenuto generato dall'IA potrebbe non essere corretto.">
            <a:extLst>
              <a:ext uri="{FF2B5EF4-FFF2-40B4-BE49-F238E27FC236}">
                <a16:creationId xmlns:a16="http://schemas.microsoft.com/office/drawing/2014/main" id="{04108D61-808B-5660-F838-557971209233}"/>
              </a:ext>
            </a:extLst>
          </p:cNvPr>
          <p:cNvPicPr>
            <a:picLocks noChangeAspect="1"/>
          </p:cNvPicPr>
          <p:nvPr/>
        </p:nvPicPr>
        <p:blipFill>
          <a:blip r:embed="rId4"/>
          <a:srcRect l="3423" t="46211" r="76528" b="36674"/>
          <a:stretch>
            <a:fillRect/>
          </a:stretch>
        </p:blipFill>
        <p:spPr>
          <a:xfrm>
            <a:off x="1924050" y="5130789"/>
            <a:ext cx="1041400" cy="889000"/>
          </a:xfrm>
          <a:prstGeom prst="rect">
            <a:avLst/>
          </a:prstGeom>
        </p:spPr>
      </p:pic>
      <p:pic>
        <p:nvPicPr>
          <p:cNvPr id="42" name="Immagine 41" descr="Immagine che contiene Elementi grafici, clipart, design, cartone animato&#10;&#10;Il contenuto generato dall'IA potrebbe non essere corretto.">
            <a:extLst>
              <a:ext uri="{FF2B5EF4-FFF2-40B4-BE49-F238E27FC236}">
                <a16:creationId xmlns:a16="http://schemas.microsoft.com/office/drawing/2014/main" id="{FF199868-CE77-2D4E-2B3E-0841799D15B0}"/>
              </a:ext>
            </a:extLst>
          </p:cNvPr>
          <p:cNvPicPr>
            <a:picLocks noChangeAspect="1"/>
          </p:cNvPicPr>
          <p:nvPr/>
        </p:nvPicPr>
        <p:blipFill>
          <a:blip r:embed="rId4"/>
          <a:srcRect l="77671" t="41027" r="4724" b="39168"/>
          <a:stretch>
            <a:fillRect/>
          </a:stretch>
        </p:blipFill>
        <p:spPr>
          <a:xfrm>
            <a:off x="3067049" y="5245087"/>
            <a:ext cx="914401" cy="1028701"/>
          </a:xfrm>
          <a:prstGeom prst="rect">
            <a:avLst/>
          </a:prstGeom>
        </p:spPr>
      </p:pic>
      <p:pic>
        <p:nvPicPr>
          <p:cNvPr id="43" name="Immagine 42" descr="Immagine che contiene Elementi grafici, clipart, design, cartone animato&#10;&#10;Il contenuto generato dall'IA potrebbe non essere corretto.">
            <a:extLst>
              <a:ext uri="{FF2B5EF4-FFF2-40B4-BE49-F238E27FC236}">
                <a16:creationId xmlns:a16="http://schemas.microsoft.com/office/drawing/2014/main" id="{7F46F23A-0B67-B6FA-2A3C-F38F8BC14A02}"/>
              </a:ext>
            </a:extLst>
          </p:cNvPr>
          <p:cNvPicPr>
            <a:picLocks noChangeAspect="1"/>
          </p:cNvPicPr>
          <p:nvPr/>
        </p:nvPicPr>
        <p:blipFill>
          <a:blip r:embed="rId4"/>
          <a:srcRect l="3423" t="46211" r="76528" b="36674"/>
          <a:stretch>
            <a:fillRect/>
          </a:stretch>
        </p:blipFill>
        <p:spPr>
          <a:xfrm>
            <a:off x="15144750" y="4248151"/>
            <a:ext cx="1041400" cy="889000"/>
          </a:xfrm>
          <a:prstGeom prst="rect">
            <a:avLst/>
          </a:prstGeom>
        </p:spPr>
      </p:pic>
      <p:pic>
        <p:nvPicPr>
          <p:cNvPr id="44" name="Immagine 43" descr="Immagine che contiene Elementi grafici, clipart, design, cartone animato&#10;&#10;Il contenuto generato dall'IA potrebbe non essere corretto.">
            <a:extLst>
              <a:ext uri="{FF2B5EF4-FFF2-40B4-BE49-F238E27FC236}">
                <a16:creationId xmlns:a16="http://schemas.microsoft.com/office/drawing/2014/main" id="{6EE27B94-E787-64EB-7A11-7E4B8A748D04}"/>
              </a:ext>
            </a:extLst>
          </p:cNvPr>
          <p:cNvPicPr>
            <a:picLocks noChangeAspect="1"/>
          </p:cNvPicPr>
          <p:nvPr/>
        </p:nvPicPr>
        <p:blipFill>
          <a:blip r:embed="rId4"/>
          <a:srcRect l="77671" t="41027" r="4724" b="39168"/>
          <a:stretch>
            <a:fillRect/>
          </a:stretch>
        </p:blipFill>
        <p:spPr>
          <a:xfrm>
            <a:off x="16287749" y="4362449"/>
            <a:ext cx="914401" cy="1028701"/>
          </a:xfrm>
          <a:prstGeom prst="rect">
            <a:avLst/>
          </a:prstGeom>
        </p:spPr>
      </p:pic>
      <p:pic>
        <p:nvPicPr>
          <p:cNvPr id="45" name="Immagine 44" descr="Immagine che contiene Elementi grafici, clipart, design, cartone animato&#10;&#10;Il contenuto generato dall'IA potrebbe non essere corretto.">
            <a:extLst>
              <a:ext uri="{FF2B5EF4-FFF2-40B4-BE49-F238E27FC236}">
                <a16:creationId xmlns:a16="http://schemas.microsoft.com/office/drawing/2014/main" id="{2F01FC83-F71A-3DF8-2D70-7B7845BAC51D}"/>
              </a:ext>
            </a:extLst>
          </p:cNvPr>
          <p:cNvPicPr>
            <a:picLocks noChangeAspect="1"/>
          </p:cNvPicPr>
          <p:nvPr/>
        </p:nvPicPr>
        <p:blipFill>
          <a:blip r:embed="rId4"/>
          <a:srcRect l="3423" t="46211" r="76528" b="36674"/>
          <a:stretch>
            <a:fillRect/>
          </a:stretch>
        </p:blipFill>
        <p:spPr>
          <a:xfrm>
            <a:off x="14128750" y="5137151"/>
            <a:ext cx="1041400" cy="889000"/>
          </a:xfrm>
          <a:prstGeom prst="rect">
            <a:avLst/>
          </a:prstGeom>
        </p:spPr>
      </p:pic>
      <p:pic>
        <p:nvPicPr>
          <p:cNvPr id="46" name="Immagine 45" descr="Immagine che contiene Elementi grafici, clipart, design, cartone animato&#10;&#10;Il contenuto generato dall'IA potrebbe non essere corretto.">
            <a:extLst>
              <a:ext uri="{FF2B5EF4-FFF2-40B4-BE49-F238E27FC236}">
                <a16:creationId xmlns:a16="http://schemas.microsoft.com/office/drawing/2014/main" id="{93FF3D6B-D9BB-B0DE-4939-66ADF1E7E47C}"/>
              </a:ext>
            </a:extLst>
          </p:cNvPr>
          <p:cNvPicPr>
            <a:picLocks noChangeAspect="1"/>
          </p:cNvPicPr>
          <p:nvPr/>
        </p:nvPicPr>
        <p:blipFill>
          <a:blip r:embed="rId4"/>
          <a:srcRect l="77671" t="41027" r="4724" b="39168"/>
          <a:stretch>
            <a:fillRect/>
          </a:stretch>
        </p:blipFill>
        <p:spPr>
          <a:xfrm>
            <a:off x="15271749" y="5251449"/>
            <a:ext cx="914401" cy="1028701"/>
          </a:xfrm>
          <a:prstGeom prst="rect">
            <a:avLst/>
          </a:prstGeom>
        </p:spPr>
      </p:pic>
      <p:pic>
        <p:nvPicPr>
          <p:cNvPr id="47" name="Immagine 46" descr="Immagine che contiene Elementi grafici, clipart, design, cartone animato&#10;&#10;Il contenuto generato dall'IA potrebbe non essere corretto.">
            <a:extLst>
              <a:ext uri="{FF2B5EF4-FFF2-40B4-BE49-F238E27FC236}">
                <a16:creationId xmlns:a16="http://schemas.microsoft.com/office/drawing/2014/main" id="{B437A83E-C8A1-69AC-7C44-04AC0F7B56DD}"/>
              </a:ext>
            </a:extLst>
          </p:cNvPr>
          <p:cNvPicPr>
            <a:picLocks noChangeAspect="1"/>
          </p:cNvPicPr>
          <p:nvPr/>
        </p:nvPicPr>
        <p:blipFill>
          <a:blip r:embed="rId4"/>
          <a:srcRect l="3423" t="46211" r="76528" b="36674"/>
          <a:stretch>
            <a:fillRect/>
          </a:stretch>
        </p:blipFill>
        <p:spPr>
          <a:xfrm>
            <a:off x="13150850" y="3917949"/>
            <a:ext cx="1041400" cy="889000"/>
          </a:xfrm>
          <a:prstGeom prst="rect">
            <a:avLst/>
          </a:prstGeom>
        </p:spPr>
      </p:pic>
      <p:pic>
        <p:nvPicPr>
          <p:cNvPr id="48" name="Immagine 47" descr="Immagine che contiene Elementi grafici, clipart, design, cartone animato&#10;&#10;Il contenuto generato dall'IA potrebbe non essere corretto.">
            <a:extLst>
              <a:ext uri="{FF2B5EF4-FFF2-40B4-BE49-F238E27FC236}">
                <a16:creationId xmlns:a16="http://schemas.microsoft.com/office/drawing/2014/main" id="{BF8B7BB7-D88B-5E5A-9B64-5A9F74640E03}"/>
              </a:ext>
            </a:extLst>
          </p:cNvPr>
          <p:cNvPicPr>
            <a:picLocks noChangeAspect="1"/>
          </p:cNvPicPr>
          <p:nvPr/>
        </p:nvPicPr>
        <p:blipFill>
          <a:blip r:embed="rId4"/>
          <a:srcRect l="77671" t="41027" r="4724" b="39168"/>
          <a:stretch>
            <a:fillRect/>
          </a:stretch>
        </p:blipFill>
        <p:spPr>
          <a:xfrm>
            <a:off x="14293849" y="4032247"/>
            <a:ext cx="914401" cy="1028701"/>
          </a:xfrm>
          <a:prstGeom prst="rect">
            <a:avLst/>
          </a:prstGeom>
        </p:spPr>
      </p:pic>
      <p:pic>
        <p:nvPicPr>
          <p:cNvPr id="49" name="Immagine 48" descr="Immagine che contiene Elementi grafici, clipart, design, cartone animato&#10;&#10;Il contenuto generato dall'IA potrebbe non essere corretto.">
            <a:extLst>
              <a:ext uri="{FF2B5EF4-FFF2-40B4-BE49-F238E27FC236}">
                <a16:creationId xmlns:a16="http://schemas.microsoft.com/office/drawing/2014/main" id="{D44CCDD7-2483-2173-D108-65274AF5BD89}"/>
              </a:ext>
            </a:extLst>
          </p:cNvPr>
          <p:cNvPicPr>
            <a:picLocks noChangeAspect="1"/>
          </p:cNvPicPr>
          <p:nvPr/>
        </p:nvPicPr>
        <p:blipFill>
          <a:blip r:embed="rId4"/>
          <a:srcRect l="3423" t="46211" r="76528" b="36674"/>
          <a:stretch>
            <a:fillRect/>
          </a:stretch>
        </p:blipFill>
        <p:spPr>
          <a:xfrm>
            <a:off x="12134850" y="4806948"/>
            <a:ext cx="1041400" cy="889000"/>
          </a:xfrm>
          <a:prstGeom prst="rect">
            <a:avLst/>
          </a:prstGeom>
        </p:spPr>
      </p:pic>
      <p:pic>
        <p:nvPicPr>
          <p:cNvPr id="50" name="Immagine 49" descr="Immagine che contiene Elementi grafici, clipart, design, cartone animato&#10;&#10;Il contenuto generato dall'IA potrebbe non essere corretto.">
            <a:extLst>
              <a:ext uri="{FF2B5EF4-FFF2-40B4-BE49-F238E27FC236}">
                <a16:creationId xmlns:a16="http://schemas.microsoft.com/office/drawing/2014/main" id="{61C89BFF-1403-03D9-DFA6-C73EB61DEC1D}"/>
              </a:ext>
            </a:extLst>
          </p:cNvPr>
          <p:cNvPicPr>
            <a:picLocks noChangeAspect="1"/>
          </p:cNvPicPr>
          <p:nvPr/>
        </p:nvPicPr>
        <p:blipFill>
          <a:blip r:embed="rId4"/>
          <a:srcRect l="77671" t="41027" r="4724" b="39168"/>
          <a:stretch>
            <a:fillRect/>
          </a:stretch>
        </p:blipFill>
        <p:spPr>
          <a:xfrm>
            <a:off x="13277849" y="4921246"/>
            <a:ext cx="914401" cy="1028701"/>
          </a:xfrm>
          <a:prstGeom prst="rect">
            <a:avLst/>
          </a:prstGeom>
        </p:spPr>
      </p:pic>
      <p:pic>
        <p:nvPicPr>
          <p:cNvPr id="51" name="Immagine 50" descr="Immagine che contiene Elementi grafici, clipart, design, cartone animato&#10;&#10;Il contenuto generato dall'IA potrebbe non essere corretto.">
            <a:extLst>
              <a:ext uri="{FF2B5EF4-FFF2-40B4-BE49-F238E27FC236}">
                <a16:creationId xmlns:a16="http://schemas.microsoft.com/office/drawing/2014/main" id="{5B694F62-ABB3-06E7-C274-4E980B653ABF}"/>
              </a:ext>
            </a:extLst>
          </p:cNvPr>
          <p:cNvPicPr>
            <a:picLocks noChangeAspect="1"/>
          </p:cNvPicPr>
          <p:nvPr/>
        </p:nvPicPr>
        <p:blipFill>
          <a:blip r:embed="rId4"/>
          <a:srcRect l="3423" t="46211" r="76528" b="36674"/>
          <a:stretch>
            <a:fillRect/>
          </a:stretch>
        </p:blipFill>
        <p:spPr>
          <a:xfrm>
            <a:off x="11176000" y="3536950"/>
            <a:ext cx="1041400" cy="889000"/>
          </a:xfrm>
          <a:prstGeom prst="rect">
            <a:avLst/>
          </a:prstGeom>
        </p:spPr>
      </p:pic>
      <p:pic>
        <p:nvPicPr>
          <p:cNvPr id="52" name="Immagine 51" descr="Immagine che contiene Elementi grafici, clipart, design, cartone animato&#10;&#10;Il contenuto generato dall'IA potrebbe non essere corretto.">
            <a:extLst>
              <a:ext uri="{FF2B5EF4-FFF2-40B4-BE49-F238E27FC236}">
                <a16:creationId xmlns:a16="http://schemas.microsoft.com/office/drawing/2014/main" id="{4CD89E2B-A3FF-1560-CB01-5A7C3FD193C0}"/>
              </a:ext>
            </a:extLst>
          </p:cNvPr>
          <p:cNvPicPr>
            <a:picLocks noChangeAspect="1"/>
          </p:cNvPicPr>
          <p:nvPr/>
        </p:nvPicPr>
        <p:blipFill>
          <a:blip r:embed="rId4"/>
          <a:srcRect l="77671" t="41027" r="4724" b="39168"/>
          <a:stretch>
            <a:fillRect/>
          </a:stretch>
        </p:blipFill>
        <p:spPr>
          <a:xfrm>
            <a:off x="12318999" y="3651248"/>
            <a:ext cx="914401" cy="1028701"/>
          </a:xfrm>
          <a:prstGeom prst="rect">
            <a:avLst/>
          </a:prstGeom>
        </p:spPr>
      </p:pic>
      <p:pic>
        <p:nvPicPr>
          <p:cNvPr id="53" name="Immagine 52" descr="Immagine che contiene Elementi grafici, clipart, design, cartone animato&#10;&#10;Il contenuto generato dall'IA potrebbe non essere corretto.">
            <a:extLst>
              <a:ext uri="{FF2B5EF4-FFF2-40B4-BE49-F238E27FC236}">
                <a16:creationId xmlns:a16="http://schemas.microsoft.com/office/drawing/2014/main" id="{F231B69C-A716-B742-E3E1-2DF645745B0B}"/>
              </a:ext>
            </a:extLst>
          </p:cNvPr>
          <p:cNvPicPr>
            <a:picLocks noChangeAspect="1"/>
          </p:cNvPicPr>
          <p:nvPr/>
        </p:nvPicPr>
        <p:blipFill>
          <a:blip r:embed="rId4"/>
          <a:srcRect l="3423" t="46211" r="76528" b="36674"/>
          <a:stretch>
            <a:fillRect/>
          </a:stretch>
        </p:blipFill>
        <p:spPr>
          <a:xfrm>
            <a:off x="10026650" y="4387845"/>
            <a:ext cx="1041400" cy="889000"/>
          </a:xfrm>
          <a:prstGeom prst="rect">
            <a:avLst/>
          </a:prstGeom>
        </p:spPr>
      </p:pic>
      <p:pic>
        <p:nvPicPr>
          <p:cNvPr id="54" name="Immagine 53" descr="Immagine che contiene Elementi grafici, clipart, design, cartone animato&#10;&#10;Il contenuto generato dall'IA potrebbe non essere corretto.">
            <a:extLst>
              <a:ext uri="{FF2B5EF4-FFF2-40B4-BE49-F238E27FC236}">
                <a16:creationId xmlns:a16="http://schemas.microsoft.com/office/drawing/2014/main" id="{5F77362B-92B6-5183-9E95-99EA75C16272}"/>
              </a:ext>
            </a:extLst>
          </p:cNvPr>
          <p:cNvPicPr>
            <a:picLocks noChangeAspect="1"/>
          </p:cNvPicPr>
          <p:nvPr/>
        </p:nvPicPr>
        <p:blipFill>
          <a:blip r:embed="rId4"/>
          <a:srcRect l="77671" t="41027" r="4724" b="39168"/>
          <a:stretch>
            <a:fillRect/>
          </a:stretch>
        </p:blipFill>
        <p:spPr>
          <a:xfrm>
            <a:off x="11283949" y="4502143"/>
            <a:ext cx="914401" cy="1028701"/>
          </a:xfrm>
          <a:prstGeom prst="rect">
            <a:avLst/>
          </a:prstGeom>
        </p:spPr>
      </p:pic>
      <p:pic>
        <p:nvPicPr>
          <p:cNvPr id="55" name="Immagine 54" descr="Immagine che contiene Elementi grafici, clipart, design, cartone animato&#10;&#10;Il contenuto generato dall'IA potrebbe non essere corretto.">
            <a:extLst>
              <a:ext uri="{FF2B5EF4-FFF2-40B4-BE49-F238E27FC236}">
                <a16:creationId xmlns:a16="http://schemas.microsoft.com/office/drawing/2014/main" id="{EC8FEA0E-470A-E6A6-2064-68DD87DEE6AE}"/>
              </a:ext>
            </a:extLst>
          </p:cNvPr>
          <p:cNvPicPr>
            <a:picLocks noChangeAspect="1"/>
          </p:cNvPicPr>
          <p:nvPr/>
        </p:nvPicPr>
        <p:blipFill>
          <a:blip r:embed="rId4"/>
          <a:srcRect l="3423" t="46211" r="76528" b="36674"/>
          <a:stretch>
            <a:fillRect/>
          </a:stretch>
        </p:blipFill>
        <p:spPr>
          <a:xfrm>
            <a:off x="13100050" y="6000745"/>
            <a:ext cx="1041400" cy="889000"/>
          </a:xfrm>
          <a:prstGeom prst="rect">
            <a:avLst/>
          </a:prstGeom>
        </p:spPr>
      </p:pic>
      <p:pic>
        <p:nvPicPr>
          <p:cNvPr id="56" name="Immagine 55" descr="Immagine che contiene Elementi grafici, clipart, design, cartone animato&#10;&#10;Il contenuto generato dall'IA potrebbe non essere corretto.">
            <a:extLst>
              <a:ext uri="{FF2B5EF4-FFF2-40B4-BE49-F238E27FC236}">
                <a16:creationId xmlns:a16="http://schemas.microsoft.com/office/drawing/2014/main" id="{077C7281-F2DD-86EE-5684-B37DB7EEE928}"/>
              </a:ext>
            </a:extLst>
          </p:cNvPr>
          <p:cNvPicPr>
            <a:picLocks noChangeAspect="1"/>
          </p:cNvPicPr>
          <p:nvPr/>
        </p:nvPicPr>
        <p:blipFill>
          <a:blip r:embed="rId4"/>
          <a:srcRect l="77671" t="41027" r="4724" b="39168"/>
          <a:stretch>
            <a:fillRect/>
          </a:stretch>
        </p:blipFill>
        <p:spPr>
          <a:xfrm>
            <a:off x="14243049" y="6115043"/>
            <a:ext cx="914401" cy="1028701"/>
          </a:xfrm>
          <a:prstGeom prst="rect">
            <a:avLst/>
          </a:prstGeom>
        </p:spPr>
      </p:pic>
      <p:pic>
        <p:nvPicPr>
          <p:cNvPr id="57" name="Immagine 56" descr="Immagine che contiene Elementi grafici, clipart, design, cartone animato&#10;&#10;Il contenuto generato dall'IA potrebbe non essere corretto.">
            <a:extLst>
              <a:ext uri="{FF2B5EF4-FFF2-40B4-BE49-F238E27FC236}">
                <a16:creationId xmlns:a16="http://schemas.microsoft.com/office/drawing/2014/main" id="{68F48163-E914-66F3-0461-8B90984B8752}"/>
              </a:ext>
            </a:extLst>
          </p:cNvPr>
          <p:cNvPicPr>
            <a:picLocks noChangeAspect="1"/>
          </p:cNvPicPr>
          <p:nvPr/>
        </p:nvPicPr>
        <p:blipFill>
          <a:blip r:embed="rId4"/>
          <a:srcRect l="3423" t="46211" r="76528" b="36674"/>
          <a:stretch>
            <a:fillRect/>
          </a:stretch>
        </p:blipFill>
        <p:spPr>
          <a:xfrm>
            <a:off x="12084050" y="6889745"/>
            <a:ext cx="1041400" cy="889000"/>
          </a:xfrm>
          <a:prstGeom prst="rect">
            <a:avLst/>
          </a:prstGeom>
        </p:spPr>
      </p:pic>
      <p:pic>
        <p:nvPicPr>
          <p:cNvPr id="58" name="Immagine 57" descr="Immagine che contiene Elementi grafici, clipart, design, cartone animato&#10;&#10;Il contenuto generato dall'IA potrebbe non essere corretto.">
            <a:extLst>
              <a:ext uri="{FF2B5EF4-FFF2-40B4-BE49-F238E27FC236}">
                <a16:creationId xmlns:a16="http://schemas.microsoft.com/office/drawing/2014/main" id="{4916416A-F1DF-BEED-59A8-005448EFB3CD}"/>
              </a:ext>
            </a:extLst>
          </p:cNvPr>
          <p:cNvPicPr>
            <a:picLocks noChangeAspect="1"/>
          </p:cNvPicPr>
          <p:nvPr/>
        </p:nvPicPr>
        <p:blipFill>
          <a:blip r:embed="rId4"/>
          <a:srcRect l="77671" t="41027" r="4724" b="39168"/>
          <a:stretch>
            <a:fillRect/>
          </a:stretch>
        </p:blipFill>
        <p:spPr>
          <a:xfrm>
            <a:off x="13227049" y="7004043"/>
            <a:ext cx="914401" cy="1028701"/>
          </a:xfrm>
          <a:prstGeom prst="rect">
            <a:avLst/>
          </a:prstGeom>
        </p:spPr>
      </p:pic>
      <p:pic>
        <p:nvPicPr>
          <p:cNvPr id="59" name="Immagine 58" descr="Immagine che contiene Elementi grafici, clipart, design, cartone animato&#10;&#10;Il contenuto generato dall'IA potrebbe non essere corretto.">
            <a:extLst>
              <a:ext uri="{FF2B5EF4-FFF2-40B4-BE49-F238E27FC236}">
                <a16:creationId xmlns:a16="http://schemas.microsoft.com/office/drawing/2014/main" id="{FBC764A3-C45F-1CBA-F81F-B1354CFE2610}"/>
              </a:ext>
            </a:extLst>
          </p:cNvPr>
          <p:cNvPicPr>
            <a:picLocks noChangeAspect="1"/>
          </p:cNvPicPr>
          <p:nvPr/>
        </p:nvPicPr>
        <p:blipFill>
          <a:blip r:embed="rId4"/>
          <a:srcRect l="3423" t="46211" r="76528" b="36674"/>
          <a:stretch>
            <a:fillRect/>
          </a:stretch>
        </p:blipFill>
        <p:spPr>
          <a:xfrm>
            <a:off x="11106150" y="5670543"/>
            <a:ext cx="1041400" cy="889000"/>
          </a:xfrm>
          <a:prstGeom prst="rect">
            <a:avLst/>
          </a:prstGeom>
        </p:spPr>
      </p:pic>
      <p:pic>
        <p:nvPicPr>
          <p:cNvPr id="60" name="Immagine 59" descr="Immagine che contiene Elementi grafici, clipart, design, cartone animato&#10;&#10;Il contenuto generato dall'IA potrebbe non essere corretto.">
            <a:extLst>
              <a:ext uri="{FF2B5EF4-FFF2-40B4-BE49-F238E27FC236}">
                <a16:creationId xmlns:a16="http://schemas.microsoft.com/office/drawing/2014/main" id="{79250D9B-479E-5059-AF0C-CE547669F58D}"/>
              </a:ext>
            </a:extLst>
          </p:cNvPr>
          <p:cNvPicPr>
            <a:picLocks noChangeAspect="1"/>
          </p:cNvPicPr>
          <p:nvPr/>
        </p:nvPicPr>
        <p:blipFill>
          <a:blip r:embed="rId4"/>
          <a:srcRect l="77671" t="41027" r="4724" b="39168"/>
          <a:stretch>
            <a:fillRect/>
          </a:stretch>
        </p:blipFill>
        <p:spPr>
          <a:xfrm>
            <a:off x="12249149" y="5784841"/>
            <a:ext cx="914401" cy="1028701"/>
          </a:xfrm>
          <a:prstGeom prst="rect">
            <a:avLst/>
          </a:prstGeom>
        </p:spPr>
      </p:pic>
      <p:pic>
        <p:nvPicPr>
          <p:cNvPr id="61" name="Immagine 60" descr="Immagine che contiene Elementi grafici, clipart, design, cartone animato&#10;&#10;Il contenuto generato dall'IA potrebbe non essere corretto.">
            <a:extLst>
              <a:ext uri="{FF2B5EF4-FFF2-40B4-BE49-F238E27FC236}">
                <a16:creationId xmlns:a16="http://schemas.microsoft.com/office/drawing/2014/main" id="{4181ECED-3254-9A4D-BEC6-5A99CDEAEC4C}"/>
              </a:ext>
            </a:extLst>
          </p:cNvPr>
          <p:cNvPicPr>
            <a:picLocks noChangeAspect="1"/>
          </p:cNvPicPr>
          <p:nvPr/>
        </p:nvPicPr>
        <p:blipFill>
          <a:blip r:embed="rId4"/>
          <a:srcRect l="3423" t="46211" r="76528" b="36674"/>
          <a:stretch>
            <a:fillRect/>
          </a:stretch>
        </p:blipFill>
        <p:spPr>
          <a:xfrm>
            <a:off x="10090150" y="6559542"/>
            <a:ext cx="1041400" cy="889000"/>
          </a:xfrm>
          <a:prstGeom prst="rect">
            <a:avLst/>
          </a:prstGeom>
        </p:spPr>
      </p:pic>
      <p:pic>
        <p:nvPicPr>
          <p:cNvPr id="62" name="Immagine 61" descr="Immagine che contiene Elementi grafici, clipart, design, cartone animato&#10;&#10;Il contenuto generato dall'IA potrebbe non essere corretto.">
            <a:extLst>
              <a:ext uri="{FF2B5EF4-FFF2-40B4-BE49-F238E27FC236}">
                <a16:creationId xmlns:a16="http://schemas.microsoft.com/office/drawing/2014/main" id="{DCACAF4F-40C1-3104-E12B-65DA0E5EE0AD}"/>
              </a:ext>
            </a:extLst>
          </p:cNvPr>
          <p:cNvPicPr>
            <a:picLocks noChangeAspect="1"/>
          </p:cNvPicPr>
          <p:nvPr/>
        </p:nvPicPr>
        <p:blipFill>
          <a:blip r:embed="rId4"/>
          <a:srcRect l="77671" t="41027" r="4724" b="39168"/>
          <a:stretch>
            <a:fillRect/>
          </a:stretch>
        </p:blipFill>
        <p:spPr>
          <a:xfrm>
            <a:off x="11233149" y="6673840"/>
            <a:ext cx="914401" cy="1028701"/>
          </a:xfrm>
          <a:prstGeom prst="rect">
            <a:avLst/>
          </a:prstGeom>
        </p:spPr>
      </p:pic>
      <p:pic>
        <p:nvPicPr>
          <p:cNvPr id="63" name="Immagine 62" descr="Immagine che contiene Elementi grafici, clipart, design, cartone animato&#10;&#10;Il contenuto generato dall'IA potrebbe non essere corretto.">
            <a:extLst>
              <a:ext uri="{FF2B5EF4-FFF2-40B4-BE49-F238E27FC236}">
                <a16:creationId xmlns:a16="http://schemas.microsoft.com/office/drawing/2014/main" id="{47C65B2F-EE61-7881-535D-350185F4F821}"/>
              </a:ext>
            </a:extLst>
          </p:cNvPr>
          <p:cNvPicPr>
            <a:picLocks noChangeAspect="1"/>
          </p:cNvPicPr>
          <p:nvPr/>
        </p:nvPicPr>
        <p:blipFill>
          <a:blip r:embed="rId4"/>
          <a:srcRect l="3423" t="46211" r="76528" b="36674"/>
          <a:stretch>
            <a:fillRect/>
          </a:stretch>
        </p:blipFill>
        <p:spPr>
          <a:xfrm>
            <a:off x="9131300" y="5289544"/>
            <a:ext cx="1041400" cy="889000"/>
          </a:xfrm>
          <a:prstGeom prst="rect">
            <a:avLst/>
          </a:prstGeom>
        </p:spPr>
      </p:pic>
      <p:pic>
        <p:nvPicPr>
          <p:cNvPr id="64" name="Immagine 63" descr="Immagine che contiene Elementi grafici, clipart, design, cartone animato&#10;&#10;Il contenuto generato dall'IA potrebbe non essere corretto.">
            <a:extLst>
              <a:ext uri="{FF2B5EF4-FFF2-40B4-BE49-F238E27FC236}">
                <a16:creationId xmlns:a16="http://schemas.microsoft.com/office/drawing/2014/main" id="{75073059-AB75-1956-4A10-2F47AF3BECAF}"/>
              </a:ext>
            </a:extLst>
          </p:cNvPr>
          <p:cNvPicPr>
            <a:picLocks noChangeAspect="1"/>
          </p:cNvPicPr>
          <p:nvPr/>
        </p:nvPicPr>
        <p:blipFill>
          <a:blip r:embed="rId4"/>
          <a:srcRect l="77671" t="41027" r="4724" b="39168"/>
          <a:stretch>
            <a:fillRect/>
          </a:stretch>
        </p:blipFill>
        <p:spPr>
          <a:xfrm>
            <a:off x="10274299" y="5403842"/>
            <a:ext cx="914401" cy="1028701"/>
          </a:xfrm>
          <a:prstGeom prst="rect">
            <a:avLst/>
          </a:prstGeom>
        </p:spPr>
      </p:pic>
      <p:pic>
        <p:nvPicPr>
          <p:cNvPr id="65" name="Immagine 64" descr="Immagine che contiene Elementi grafici, clipart, design, cartone animato&#10;&#10;Il contenuto generato dall'IA potrebbe non essere corretto.">
            <a:extLst>
              <a:ext uri="{FF2B5EF4-FFF2-40B4-BE49-F238E27FC236}">
                <a16:creationId xmlns:a16="http://schemas.microsoft.com/office/drawing/2014/main" id="{C9DE5ED6-CB83-AD66-BFD8-1DCBA68D3A18}"/>
              </a:ext>
            </a:extLst>
          </p:cNvPr>
          <p:cNvPicPr>
            <a:picLocks noChangeAspect="1"/>
          </p:cNvPicPr>
          <p:nvPr/>
        </p:nvPicPr>
        <p:blipFill>
          <a:blip r:embed="rId4"/>
          <a:srcRect l="3423" t="46211" r="76528" b="36674"/>
          <a:stretch>
            <a:fillRect/>
          </a:stretch>
        </p:blipFill>
        <p:spPr>
          <a:xfrm>
            <a:off x="8096250" y="6140439"/>
            <a:ext cx="1041400" cy="889000"/>
          </a:xfrm>
          <a:prstGeom prst="rect">
            <a:avLst/>
          </a:prstGeom>
        </p:spPr>
      </p:pic>
      <p:pic>
        <p:nvPicPr>
          <p:cNvPr id="66" name="Immagine 65" descr="Immagine che contiene Elementi grafici, clipart, design, cartone animato&#10;&#10;Il contenuto generato dall'IA potrebbe non essere corretto.">
            <a:extLst>
              <a:ext uri="{FF2B5EF4-FFF2-40B4-BE49-F238E27FC236}">
                <a16:creationId xmlns:a16="http://schemas.microsoft.com/office/drawing/2014/main" id="{C164D77A-A9F0-E0C4-9078-5C87F13D0EC0}"/>
              </a:ext>
            </a:extLst>
          </p:cNvPr>
          <p:cNvPicPr>
            <a:picLocks noChangeAspect="1"/>
          </p:cNvPicPr>
          <p:nvPr/>
        </p:nvPicPr>
        <p:blipFill>
          <a:blip r:embed="rId4"/>
          <a:srcRect l="77671" t="41027" r="4724" b="39168"/>
          <a:stretch>
            <a:fillRect/>
          </a:stretch>
        </p:blipFill>
        <p:spPr>
          <a:xfrm>
            <a:off x="9239249" y="6254737"/>
            <a:ext cx="914401" cy="1028701"/>
          </a:xfrm>
          <a:prstGeom prst="rect">
            <a:avLst/>
          </a:prstGeom>
        </p:spPr>
      </p:pic>
      <p:sp>
        <p:nvSpPr>
          <p:cNvPr id="68" name="CasellaDiTesto 67">
            <a:extLst>
              <a:ext uri="{FF2B5EF4-FFF2-40B4-BE49-F238E27FC236}">
                <a16:creationId xmlns:a16="http://schemas.microsoft.com/office/drawing/2014/main" id="{D3D13899-A236-5C16-AB73-9C9E9A59C9C5}"/>
              </a:ext>
            </a:extLst>
          </p:cNvPr>
          <p:cNvSpPr txBox="1"/>
          <p:nvPr/>
        </p:nvSpPr>
        <p:spPr>
          <a:xfrm>
            <a:off x="8705849" y="9856255"/>
            <a:ext cx="9144000" cy="307777"/>
          </a:xfrm>
          <a:prstGeom prst="rect">
            <a:avLst/>
          </a:prstGeom>
          <a:noFill/>
        </p:spPr>
        <p:txBody>
          <a:bodyPr wrap="square">
            <a:spAutoFit/>
          </a:bodyPr>
          <a:lstStyle/>
          <a:p>
            <a:pPr algn="r"/>
            <a:r>
              <a:rPr lang="en-US" dirty="0"/>
              <a:t>Πηγή: https://digital-strategy.ec.europa.eu/en/events/meeting-media-literacy-expert-group</a:t>
            </a:r>
          </a:p>
        </p:txBody>
      </p:sp>
    </p:spTree>
    <p:extLst>
      <p:ext uri="{BB962C8B-B14F-4D97-AF65-F5344CB8AC3E}">
        <p14:creationId xmlns:p14="http://schemas.microsoft.com/office/powerpoint/2010/main" val="7546005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E2C39-D04B-B372-759C-A66A402620D7}"/>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0466F83A-C886-4209-31B9-3614D06FB577}"/>
              </a:ext>
            </a:extLst>
          </p:cNvPr>
          <p:cNvSpPr>
            <a:spLocks noGrp="1"/>
          </p:cNvSpPr>
          <p:nvPr>
            <p:ph type="ctrTitle"/>
          </p:nvPr>
        </p:nvSpPr>
        <p:spPr>
          <a:xfrm>
            <a:off x="2693442" y="356216"/>
            <a:ext cx="14748395" cy="1470025"/>
          </a:xfrm>
        </p:spPr>
        <p:txBody>
          <a:bodyPr>
            <a:normAutofit/>
          </a:bodyPr>
          <a:lstStyle/>
          <a:p>
            <a:r>
              <a:rPr lang="en-US" dirty="0">
                <a:latin typeface="Bricolage Grotesque" panose="020B0604020202020204" charset="0"/>
              </a:rPr>
              <a:t>Πώς να καταπολεμήσετε </a:t>
            </a:r>
            <a:br>
              <a:rPr lang="en-US" dirty="0">
                <a:latin typeface="Bricolage Grotesque" panose="020B0604020202020204" charset="0"/>
              </a:rPr>
            </a:br>
            <a:r>
              <a:rPr lang="en-US" dirty="0">
                <a:latin typeface="Bricolage Grotesque" panose="020B0604020202020204" charset="0"/>
              </a:rPr>
              <a:t>την παραπληροφόρηση / την εσφαλμένη πληροφόρηση.</a:t>
            </a:r>
            <a:endParaRPr lang="el-GR" dirty="0"/>
          </a:p>
        </p:txBody>
      </p:sp>
      <p:sp>
        <p:nvSpPr>
          <p:cNvPr id="3" name="Υπότιτλος 2">
            <a:extLst>
              <a:ext uri="{FF2B5EF4-FFF2-40B4-BE49-F238E27FC236}">
                <a16:creationId xmlns:a16="http://schemas.microsoft.com/office/drawing/2014/main" id="{46058A2E-E36B-46B8-1F37-F3309DDE4A67}"/>
              </a:ext>
            </a:extLst>
          </p:cNvPr>
          <p:cNvSpPr>
            <a:spLocks noGrp="1"/>
          </p:cNvSpPr>
          <p:nvPr>
            <p:ph type="subTitle" idx="1"/>
          </p:nvPr>
        </p:nvSpPr>
        <p:spPr>
          <a:xfrm>
            <a:off x="1013345" y="2155708"/>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Παραπληροφόρηση:</a:t>
            </a:r>
          </a:p>
          <a:p>
            <a:pPr marL="482600" indent="-457200" algn="l">
              <a:lnSpc>
                <a:spcPct val="170000"/>
              </a:lnSpc>
              <a:buFontTx/>
              <a:buChar char="-"/>
            </a:pPr>
            <a:r>
              <a:rPr lang="en-US" dirty="0">
                <a:solidFill>
                  <a:schemeClr val="tx1"/>
                </a:solidFill>
                <a:latin typeface="Bricolage Grotesque" panose="020B0604020202020204" charset="0"/>
              </a:rPr>
              <a:t>ψευδείς πληροφορίες που διαδίδονται σκόπιμα με σκοπό την εξαπάτηση. Δημιουργείται με σκοπό να προκαλέσει βλάβη ή να προωθήσει μια ατζέντα</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Εσφαλμένη πληροφόρηση: </a:t>
            </a:r>
          </a:p>
          <a:p>
            <a:pPr marL="482600" indent="-457200" algn="l">
              <a:lnSpc>
                <a:spcPct val="170000"/>
              </a:lnSpc>
              <a:buFontTx/>
              <a:buChar char="-"/>
            </a:pPr>
            <a:r>
              <a:rPr lang="en-US" dirty="0">
                <a:solidFill>
                  <a:schemeClr val="tx1"/>
                </a:solidFill>
                <a:latin typeface="Bricolage Grotesque" panose="020B0604020202020204" charset="0"/>
              </a:rPr>
              <a:t>ψευδείς πληροφορίες που διαδίδονται χωρίς κακόβουλη πρόθεση. Συχνά μοιράζονται από καλοπροαίρετους ανθρώπους που πιστεύουν ότι είναι αληθινές.</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03401FCD-3EF6-FB09-3510-7FD94140AAD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DE034B4-24F2-CE59-BF94-7BC549DA074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9557E98-ED16-DD95-201A-FF0432F2A7B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322A57A6-56E4-38F6-3AFB-B2E8EDEBAC9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6B7F66C-7404-1E2E-2D70-C683AE981C5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3A7D701-B649-373B-A5CF-966B2F4F5E1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341F55A-EE4A-D938-0D94-638D6DF3AD4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6006E7C-3762-A20D-B2B4-66E13D7962F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7C472FA-30B1-5DF9-5DBA-9C7917AA19C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202422E-5BA0-4E86-5B49-E14082C10231}"/>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21508642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574FF-A5DB-EDD6-97ED-7A7A7538D29A}"/>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5D4CD901-0490-CE1E-A85C-FC6C7E485B55}"/>
              </a:ext>
            </a:extLst>
          </p:cNvPr>
          <p:cNvSpPr>
            <a:spLocks noGrp="1"/>
          </p:cNvSpPr>
          <p:nvPr>
            <p:ph type="subTitle" idx="1"/>
          </p:nvPr>
        </p:nvSpPr>
        <p:spPr>
          <a:xfrm>
            <a:off x="1013345" y="2155708"/>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Παραπληροφόρηση:</a:t>
            </a:r>
          </a:p>
          <a:p>
            <a:pPr marL="482600" indent="-457200" algn="l">
              <a:lnSpc>
                <a:spcPct val="170000"/>
              </a:lnSpc>
              <a:buFontTx/>
              <a:buChar char="-"/>
            </a:pPr>
            <a:r>
              <a:rPr lang="en-US" dirty="0">
                <a:solidFill>
                  <a:schemeClr val="tx1"/>
                </a:solidFill>
                <a:latin typeface="Bricolage Grotesque" panose="020B0604020202020204" charset="0"/>
              </a:rPr>
              <a:t>ψευδείς πληροφορίες που διαδίδονται σκόπιμα με σκοπό την εξαπάτηση. Δημιουργούνται με σκοπό να προκαλέσουν βλάβη ή να προωθήσουν μια ατζέντα.</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Εσφαλμένη πληροφόρηση: </a:t>
            </a:r>
          </a:p>
          <a:p>
            <a:pPr marL="482600" indent="-457200" algn="l">
              <a:lnSpc>
                <a:spcPct val="170000"/>
              </a:lnSpc>
              <a:buFontTx/>
              <a:buChar char="-"/>
            </a:pPr>
            <a:r>
              <a:rPr lang="en-US" dirty="0">
                <a:solidFill>
                  <a:schemeClr val="tx1"/>
                </a:solidFill>
                <a:latin typeface="Bricolage Grotesque" panose="020B0604020202020204" charset="0"/>
              </a:rPr>
              <a:t>ψευδείς πληροφορίες που διαδίδονται χωρίς κακόβουλη πρόθεση. Συχνά μοιράζονται από καλοπροαίρετους ανθρώπους που πιστεύουν ότι είναι αληθινές</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8D9FB317-D86B-61B5-CCD4-DA4E72A4C92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C56CE6C-EE2A-7D05-4777-59E09BE52A3E}"/>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68896A3-BCEB-5F9C-1108-6156A89E242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4F16DCD-6E4E-8CD2-B5F6-A359E28CA1E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F3FD7BC-8D3A-0E5B-FEE2-3D33F3CA0D7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A023595C-69B5-1420-BBC3-6867E337F9B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1EF3C06-94C0-0871-4FF7-0CA35D56B077}"/>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AB29C5FF-9929-8DC3-D9FD-39A23BC4DF8C}"/>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B4DC89A-787E-3D28-6BC9-47F820C18AA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C2CF1F6-66A4-BEF6-CF1C-9080A6D69CF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Parentesi graffa chiusa 13">
            <a:extLst>
              <a:ext uri="{FF2B5EF4-FFF2-40B4-BE49-F238E27FC236}">
                <a16:creationId xmlns:a16="http://schemas.microsoft.com/office/drawing/2014/main" id="{7930908A-6ABC-EF1C-EF8E-F365BD09B246}"/>
              </a:ext>
            </a:extLst>
          </p:cNvPr>
          <p:cNvSpPr/>
          <p:nvPr/>
        </p:nvSpPr>
        <p:spPr>
          <a:xfrm>
            <a:off x="11313459" y="2294626"/>
            <a:ext cx="970556" cy="743597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5" name="Υπότιτλος 2">
            <a:extLst>
              <a:ext uri="{FF2B5EF4-FFF2-40B4-BE49-F238E27FC236}">
                <a16:creationId xmlns:a16="http://schemas.microsoft.com/office/drawing/2014/main" id="{29E8D03C-0C7D-B8CD-A330-4302CAE3C5F6}"/>
              </a:ext>
            </a:extLst>
          </p:cNvPr>
          <p:cNvSpPr txBox="1">
            <a:spLocks/>
          </p:cNvSpPr>
          <p:nvPr/>
        </p:nvSpPr>
        <p:spPr>
          <a:xfrm>
            <a:off x="12518107" y="5398523"/>
            <a:ext cx="4756548" cy="147002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Πώς να τις καταπολεμήσετε </a:t>
            </a:r>
            <a:endParaRPr lang="en-GB" dirty="0">
              <a:solidFill>
                <a:schemeClr val="tx1"/>
              </a:solidFill>
              <a:latin typeface="Bricolage Grotesque" panose="020B0604020202020204" charset="0"/>
            </a:endParaRPr>
          </a:p>
        </p:txBody>
      </p:sp>
      <p:sp>
        <p:nvSpPr>
          <p:cNvPr id="18" name="Τίτλος 1">
            <a:extLst>
              <a:ext uri="{FF2B5EF4-FFF2-40B4-BE49-F238E27FC236}">
                <a16:creationId xmlns:a16="http://schemas.microsoft.com/office/drawing/2014/main" id="{002FB2C2-EDE8-B449-7650-46C882697DEE}"/>
              </a:ext>
            </a:extLst>
          </p:cNvPr>
          <p:cNvSpPr txBox="1">
            <a:spLocks/>
          </p:cNvSpPr>
          <p:nvPr/>
        </p:nvSpPr>
        <p:spPr>
          <a:xfrm>
            <a:off x="2693442" y="356216"/>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atin typeface="Bricolage Grotesque" panose="020B0604020202020204" charset="0"/>
              </a:rPr>
              <a:t>Πώς να τις καταπολεμήσετε </a:t>
            </a:r>
            <a:br>
              <a:rPr lang="en-US">
                <a:latin typeface="Bricolage Grotesque" panose="020B0604020202020204" charset="0"/>
              </a:rPr>
            </a:br>
            <a:r>
              <a:rPr lang="en-US">
                <a:latin typeface="Bricolage Grotesque" panose="020B0604020202020204" charset="0"/>
              </a:rPr>
              <a:t>την παραπληροφόρηση / την εσφαλμένη πληροφόρηση.</a:t>
            </a:r>
            <a:endParaRPr lang="el-GR" dirty="0"/>
          </a:p>
        </p:txBody>
      </p:sp>
    </p:spTree>
    <p:extLst>
      <p:ext uri="{BB962C8B-B14F-4D97-AF65-F5344CB8AC3E}">
        <p14:creationId xmlns:p14="http://schemas.microsoft.com/office/powerpoint/2010/main" val="9560316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B126E-79EF-56C7-B326-97538216B69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537D1AC-3676-8DD2-9089-C86FEEAC856F}"/>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Μια προσέγγιση οικοσυστήματος</a:t>
            </a:r>
            <a:endParaRPr lang="el-GR" dirty="0"/>
          </a:p>
        </p:txBody>
      </p:sp>
      <p:sp>
        <p:nvSpPr>
          <p:cNvPr id="4" name="Google Shape;118;p2">
            <a:extLst>
              <a:ext uri="{FF2B5EF4-FFF2-40B4-BE49-F238E27FC236}">
                <a16:creationId xmlns:a16="http://schemas.microsoft.com/office/drawing/2014/main" id="{EE0B1E70-BFBD-56CD-C98E-03754AF35AE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96D79D3-1503-8040-453B-78C5F92930C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A0A8641-4912-8B2C-5A12-9785C15EF73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3706F81-1CD7-8DB2-31A1-9ED2BD3F0DD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DD16E69-9FE5-A6EC-06EB-54A7A2EA9E5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467E485-C8E9-E0BF-5908-7ED2C35A05D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6E021C9-E17F-63AE-5869-2D932585A80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AD522C9-AC6F-E8C9-8F25-9484E0CCDDD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2AB6649-2DFE-8C29-6F0B-D0558650117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C7F3419-5172-C22E-DB03-514D9427CB7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4CEDEE93-9849-DBC1-F490-791D78CBC16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32" b="90000" l="4441" r="90954">
                        <a14:foregroundMark x1="12829" y1="72540" x2="12829" y2="72540"/>
                        <a14:foregroundMark x1="23684" y1="64286" x2="23684" y2="64286"/>
                        <a14:foregroundMark x1="13322" y1="56825" x2="13322" y2="56825"/>
                        <a14:foregroundMark x1="14803" y1="60635" x2="14803" y2="60635"/>
                        <a14:foregroundMark x1="14803" y1="60635" x2="14803" y2="60635"/>
                        <a14:foregroundMark x1="18092" y1="55556" x2="18092" y2="55556"/>
                        <a14:foregroundMark x1="20888" y1="60317" x2="20888" y2="60317"/>
                        <a14:foregroundMark x1="21217" y1="51746" x2="21217" y2="51746"/>
                        <a14:foregroundMark x1="24013" y1="48730" x2="24013" y2="48730"/>
                        <a14:foregroundMark x1="20559" y1="54127" x2="20559" y2="54127"/>
                        <a14:foregroundMark x1="20395" y1="53492" x2="20395" y2="53492"/>
                        <a14:foregroundMark x1="18092" y1="54762" x2="18092" y2="54762"/>
                        <a14:foregroundMark x1="20888" y1="62063" x2="20888" y2="62063"/>
                        <a14:foregroundMark x1="20395" y1="61587" x2="20395" y2="61587"/>
                        <a14:foregroundMark x1="29112" y1="62222" x2="29112" y2="62222"/>
                        <a14:foregroundMark x1="29112" y1="63492" x2="29112" y2="63492"/>
                        <a14:foregroundMark x1="20888" y1="60476" x2="20888" y2="60476"/>
                        <a14:foregroundMark x1="23355" y1="60476" x2="23355" y2="60476"/>
                        <a14:foregroundMark x1="14967" y1="44127" x2="14967" y2="44127"/>
                        <a14:foregroundMark x1="12500" y1="43175" x2="12500" y2="43175"/>
                        <a14:foregroundMark x1="17270" y1="45556" x2="17270" y2="45556"/>
                        <a14:foregroundMark x1="17270" y1="45556" x2="16941" y2="45714"/>
                        <a14:foregroundMark x1="19737" y1="60000" x2="19737" y2="60000"/>
                        <a14:foregroundMark x1="17270" y1="60794" x2="8224" y2="60794"/>
                        <a14:foregroundMark x1="10691" y1="63651" x2="10691" y2="63651"/>
                        <a14:foregroundMark x1="10691" y1="63810" x2="11020" y2="61429"/>
                        <a14:foregroundMark x1="8717" y1="58571" x2="15625" y2="60794"/>
                        <a14:foregroundMark x1="15625" y1="60794" x2="15625" y2="60794"/>
                        <a14:foregroundMark x1="12500" y1="60635" x2="16776" y2="59841"/>
                        <a14:foregroundMark x1="15296" y1="56032" x2="15625" y2="59048"/>
                        <a14:foregroundMark x1="10526" y1="56984" x2="10526" y2="56984"/>
                        <a14:foregroundMark x1="20724" y1="53175" x2="20724" y2="53175"/>
                        <a14:foregroundMark x1="19572" y1="45238" x2="19572" y2="45238"/>
                        <a14:foregroundMark x1="19572" y1="45238" x2="15296" y2="46508"/>
                        <a14:foregroundMark x1="7895" y1="58730" x2="13158" y2="61746"/>
                        <a14:foregroundMark x1="13158" y1="61746" x2="8224" y2="59048"/>
                        <a14:foregroundMark x1="55757" y1="17460" x2="55757" y2="18095"/>
                        <a14:foregroundMark x1="55757" y1="18095" x2="55757" y2="18095"/>
                        <a14:foregroundMark x1="55757" y1="18095" x2="55757" y2="18095"/>
                        <a14:foregroundMark x1="51645" y1="26984" x2="51645" y2="26825"/>
                        <a14:foregroundMark x1="72368" y1="32063" x2="83388" y2="35238"/>
                        <a14:foregroundMark x1="83388" y1="35238" x2="74178" y2="36032"/>
                        <a14:foregroundMark x1="74178" y1="36032" x2="72368" y2="32222"/>
                        <a14:foregroundMark x1="74342" y1="42540" x2="87500" y2="51587"/>
                        <a14:foregroundMark x1="87500" y1="51587" x2="71711" y2="56032"/>
                        <a14:foregroundMark x1="71711" y1="56032" x2="73684" y2="42857"/>
                        <a14:foregroundMark x1="73684" y1="42857" x2="74178" y2="43492"/>
                        <a14:foregroundMark x1="45395" y1="11111" x2="59211" y2="17302"/>
                        <a14:foregroundMark x1="59211" y1="17302" x2="54770" y2="24444"/>
                        <a14:foregroundMark x1="54770" y1="24444" x2="48191" y2="12698"/>
                        <a14:foregroundMark x1="39967" y1="9365" x2="39967" y2="10000"/>
                        <a14:foregroundMark x1="56908" y1="8571" x2="56908" y2="8571"/>
                        <a14:foregroundMark x1="41776" y1="8254" x2="41776" y2="8254"/>
                        <a14:foregroundMark x1="26974" y1="14444" x2="26974" y2="14444"/>
                        <a14:foregroundMark x1="26974" y1="14444" x2="41612" y2="23810"/>
                        <a14:foregroundMark x1="41612" y1="23810" x2="34211" y2="14921"/>
                        <a14:foregroundMark x1="34211" y1="14921" x2="26974" y2="14603"/>
                        <a14:foregroundMark x1="26974" y1="14603" x2="26809" y2="14603"/>
                        <a14:foregroundMark x1="21546" y1="18254" x2="29934" y2="29365"/>
                        <a14:foregroundMark x1="29934" y1="29365" x2="24178" y2="25079"/>
                        <a14:foregroundMark x1="24178" y1="25079" x2="17763" y2="22698"/>
                        <a14:foregroundMark x1="17763" y1="22698" x2="22204" y2="17937"/>
                        <a14:foregroundMark x1="22204" y1="17937" x2="22533" y2="18730"/>
                        <a14:foregroundMark x1="16283" y1="17460" x2="15954" y2="18571"/>
                        <a14:foregroundMark x1="90296" y1="50635" x2="90461" y2="56984"/>
                        <a14:foregroundMark x1="90461" y1="56984" x2="90461" y2="50317"/>
                        <a14:foregroundMark x1="90461" y1="50317" x2="90789" y2="49683"/>
                        <a14:foregroundMark x1="90954" y1="37460" x2="90954" y2="37460"/>
                        <a14:foregroundMark x1="7566" y1="46508" x2="14803" y2="47937"/>
                        <a14:foregroundMark x1="14803" y1="47937" x2="8388" y2="48730"/>
                        <a14:foregroundMark x1="8388" y1="48730" x2="10526" y2="37143"/>
                        <a14:foregroundMark x1="10526" y1="37143" x2="12829" y2="39048"/>
                        <a14:foregroundMark x1="6414" y1="43175" x2="6086" y2="42857"/>
                        <a14:foregroundMark x1="9046" y1="29206" x2="18421" y2="35238"/>
                        <a14:foregroundMark x1="18421" y1="35238" x2="15132" y2="28730"/>
                        <a14:foregroundMark x1="15132" y1="28730" x2="9211" y2="29365"/>
                        <a14:foregroundMark x1="18421" y1="27302" x2="18421" y2="27302"/>
                        <a14:foregroundMark x1="17928" y1="28254" x2="17928" y2="28254"/>
                        <a14:foregroundMark x1="32072" y1="31746" x2="32072" y2="31746"/>
                        <a14:foregroundMark x1="32072" y1="25397" x2="32072" y2="25397"/>
                        <a14:foregroundMark x1="14309" y1="59524" x2="14309" y2="59524"/>
                        <a14:foregroundMark x1="14145" y1="72222" x2="14145" y2="72222"/>
                        <a14:foregroundMark x1="14145" y1="72222" x2="19572" y2="74603"/>
                        <a14:foregroundMark x1="19572" y1="74603" x2="14474" y2="72540"/>
                        <a14:foregroundMark x1="4605" y1="53492" x2="4605" y2="53492"/>
                        <a14:foregroundMark x1="24507" y1="36984" x2="24507" y2="36984"/>
                        <a14:foregroundMark x1="26645" y1="41429" x2="26645" y2="41429"/>
                        <a14:foregroundMark x1="27138" y1="42857" x2="27138" y2="42857"/>
                        <a14:foregroundMark x1="65789" y1="10952" x2="65789" y2="10952"/>
                        <a14:foregroundMark x1="65625" y1="8889" x2="65625" y2="8889"/>
                        <a14:foregroundMark x1="68750" y1="9206" x2="68750" y2="9206"/>
                        <a14:foregroundMark x1="68750" y1="10952" x2="68750" y2="10952"/>
                        <a14:foregroundMark x1="20230" y1="12698" x2="20230" y2="12698"/>
                        <a14:foregroundMark x1="19572" y1="12540" x2="19572" y2="12540"/>
                        <a14:foregroundMark x1="23191" y1="12698" x2="23191" y2="12698"/>
                        <a14:foregroundMark x1="21875" y1="12698" x2="21875" y2="12698"/>
                        <a14:foregroundMark x1="20230" y1="12698" x2="20230" y2="12698"/>
                        <a14:foregroundMark x1="20888" y1="12698" x2="20888" y2="12698"/>
                        <a14:foregroundMark x1="21546" y1="13016" x2="21546" y2="13016"/>
                        <a14:foregroundMark x1="35197" y1="6508" x2="35197" y2="6508"/>
                        <a14:foregroundMark x1="35197" y1="8254" x2="35197" y2="8254"/>
                        <a14:foregroundMark x1="35197" y1="7619" x2="35197" y2="7619"/>
                        <a14:foregroundMark x1="40296" y1="6032" x2="40296" y2="6032"/>
                        <a14:foregroundMark x1="65789" y1="6508" x2="65789" y2="6508"/>
                        <a14:foregroundMark x1="65789" y1="14127" x2="65789" y2="14127"/>
                        <a14:foregroundMark x1="69737" y1="10476" x2="69737" y2="10476"/>
                        <a14:foregroundMark x1="67763" y1="10476" x2="67763" y2="10476"/>
                        <a14:foregroundMark x1="79934" y1="20317" x2="79934" y2="20317"/>
                        <a14:foregroundMark x1="82072" y1="20159" x2="82072" y2="20159"/>
                        <a14:foregroundMark x1="81579" y1="20159" x2="81579" y2="20159"/>
                        <a14:foregroundMark x1="81086" y1="20635" x2="81086" y2="20635"/>
                        <a14:foregroundMark x1="81086" y1="20476" x2="81086" y2="20476"/>
                        <a14:foregroundMark x1="10526" y1="23651" x2="10526" y2="23651"/>
                        <a14:foregroundMark x1="12336" y1="23651" x2="12336" y2="23651"/>
                        <a14:foregroundMark x1="12336" y1="23333" x2="12336" y2="23333"/>
                        <a14:foregroundMark x1="13322" y1="23333" x2="13322" y2="23333"/>
                        <a14:foregroundMark x1="26480" y1="79365" x2="26480" y2="79365"/>
                        <a14:backgroundMark x1="47368" y1="46032" x2="47368" y2="46032"/>
                        <a14:backgroundMark x1="16941" y1="27143" x2="16941" y2="27143"/>
                      </a14:backgroundRemoval>
                    </a14:imgEffect>
                  </a14:imgLayer>
                </a14:imgProps>
              </a:ext>
            </a:extLst>
          </a:blip>
          <a:srcRect b="13283"/>
          <a:stretch>
            <a:fillRect/>
          </a:stretch>
        </p:blipFill>
        <p:spPr>
          <a:xfrm>
            <a:off x="5531491" y="1809750"/>
            <a:ext cx="9540870" cy="8572964"/>
          </a:xfrm>
          <a:prstGeom prst="rect">
            <a:avLst/>
          </a:prstGeom>
        </p:spPr>
      </p:pic>
      <p:sp>
        <p:nvSpPr>
          <p:cNvPr id="16" name="CasellaDiTesto 15">
            <a:extLst>
              <a:ext uri="{FF2B5EF4-FFF2-40B4-BE49-F238E27FC236}">
                <a16:creationId xmlns:a16="http://schemas.microsoft.com/office/drawing/2014/main" id="{D9C82280-F5E1-CD46-4026-54D36773FBBB}"/>
              </a:ext>
            </a:extLst>
          </p:cNvPr>
          <p:cNvSpPr txBox="1"/>
          <p:nvPr/>
        </p:nvSpPr>
        <p:spPr>
          <a:xfrm>
            <a:off x="9144000" y="10038361"/>
            <a:ext cx="9144000" cy="307777"/>
          </a:xfrm>
          <a:prstGeom prst="rect">
            <a:avLst/>
          </a:prstGeom>
          <a:noFill/>
        </p:spPr>
        <p:txBody>
          <a:bodyPr wrap="square">
            <a:spAutoFit/>
          </a:bodyPr>
          <a:lstStyle/>
          <a:p>
            <a:pPr algn="r"/>
            <a:r>
              <a:rPr lang="en-US" dirty="0"/>
              <a:t>Πηγή: ΕΚ, </a:t>
            </a:r>
            <a:r>
              <a:rPr lang="en-US" i="1" dirty="0"/>
              <a:t>Ευρωπαϊκό πλαίσιο ψηφιακών ικανοτήτων για τους πολίτες</a:t>
            </a:r>
          </a:p>
        </p:txBody>
      </p:sp>
    </p:spTree>
    <p:extLst>
      <p:ext uri="{BB962C8B-B14F-4D97-AF65-F5344CB8AC3E}">
        <p14:creationId xmlns:p14="http://schemas.microsoft.com/office/powerpoint/2010/main" val="8825822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09A96-FCD2-2B67-D894-102C0BAB605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47B7CDD-AF24-6BCE-E3A8-2845285651D5}"/>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Μια προσέγγιση οικοσυστήματος</a:t>
            </a:r>
            <a:endParaRPr lang="el-GR" dirty="0"/>
          </a:p>
        </p:txBody>
      </p:sp>
      <p:sp>
        <p:nvSpPr>
          <p:cNvPr id="4" name="Google Shape;118;p2">
            <a:extLst>
              <a:ext uri="{FF2B5EF4-FFF2-40B4-BE49-F238E27FC236}">
                <a16:creationId xmlns:a16="http://schemas.microsoft.com/office/drawing/2014/main" id="{214EEEDF-7BBC-6641-765F-270C2BD19F4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1A1B08C-5463-F3BE-B272-D63D9798C98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6546D05-279C-9631-8EFB-FC2401F87A2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9465F9E-8183-DDF8-BA41-C25C9F6F3C3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7577150-A0CC-5790-5DE1-84BBCAFCCA3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A962F601-C515-01BF-3D44-C18386B6DC54}"/>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FE7BE00-186C-093D-B61C-86C37C29E24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E6C3751-C688-35EF-25C2-F5F43A36940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24FD934A-2AB7-3C3B-0E76-ADE5916D65E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FA8FECA-09A8-F3BA-709A-7114E024D7F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9" name="Υπότιτλος 2">
            <a:extLst>
              <a:ext uri="{FF2B5EF4-FFF2-40B4-BE49-F238E27FC236}">
                <a16:creationId xmlns:a16="http://schemas.microsoft.com/office/drawing/2014/main" id="{CCA75AE2-FFE6-343F-2B16-75C1B9DBFD14}"/>
              </a:ext>
            </a:extLst>
          </p:cNvPr>
          <p:cNvSpPr txBox="1">
            <a:spLocks/>
          </p:cNvSpPr>
          <p:nvPr/>
        </p:nvSpPr>
        <p:spPr>
          <a:xfrm>
            <a:off x="4462157" y="2007625"/>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sz="2800" dirty="0">
                <a:solidFill>
                  <a:schemeClr val="tx1"/>
                </a:solidFill>
                <a:latin typeface="Bricolage Grotesque" panose="020B0604020202020204" charset="0"/>
              </a:rPr>
              <a:t>Αν και η εκπαίδευση στοχεύει στην καταπολέμηση της διάδοσης της παραπληροφόρησης/ψευδούς πληροφόρησης και, για να το επιτύχει αυτό, περιλαμβάνει ενότητες αφιερωμένες στην πληροφοριακή και δημοσιογραφική παιδεία, λειτουργεί στο πλαίσιο μιας προσέγγισης οικοσυστήματος, λαμβάνοντας υπόψη τις διάφορες σχέσεις που χαρακτηρίζουν το σύστημα πληροφόρησης και επικοινωνίας, εκείνες που χαρακτηρίζουν τη ζωή της τελικής ομάδας-στόχου – δηλαδή των εφήβων – και εκείνες που χαρακτηρίζουν το σχολείο ως κοινότητα.</a:t>
            </a:r>
          </a:p>
          <a:p>
            <a:pPr marL="482600" indent="-457200" algn="l">
              <a:lnSpc>
                <a:spcPct val="170000"/>
              </a:lnSpc>
              <a:buFontTx/>
              <a:buChar char="-"/>
            </a:pPr>
            <a:endParaRPr lang="en-US" sz="2800" dirty="0">
              <a:solidFill>
                <a:schemeClr val="tx1"/>
              </a:solidFill>
              <a:latin typeface="Bricolage Grotesque" panose="020B0604020202020204" charset="0"/>
            </a:endParaRPr>
          </a:p>
          <a:p>
            <a:pPr marL="25400" indent="0" algn="l">
              <a:lnSpc>
                <a:spcPct val="170000"/>
              </a:lnSpc>
            </a:pPr>
            <a:endParaRPr lang="en-US" sz="2800" dirty="0">
              <a:solidFill>
                <a:schemeClr val="tx1"/>
              </a:solidFill>
              <a:latin typeface="Bricolage Grotesque" panose="020B0604020202020204" charset="0"/>
            </a:endParaRPr>
          </a:p>
          <a:p>
            <a:pPr marL="25400" indent="0" algn="l">
              <a:lnSpc>
                <a:spcPct val="170000"/>
              </a:lnSpc>
            </a:pPr>
            <a:endParaRPr lang="en-GB" sz="2800" dirty="0">
              <a:solidFill>
                <a:schemeClr val="tx1"/>
              </a:solidFill>
              <a:latin typeface="Bricolage Grotesque" panose="020B0604020202020204" charset="0"/>
            </a:endParaRPr>
          </a:p>
        </p:txBody>
      </p:sp>
    </p:spTree>
    <p:extLst>
      <p:ext uri="{BB962C8B-B14F-4D97-AF65-F5344CB8AC3E}">
        <p14:creationId xmlns:p14="http://schemas.microsoft.com/office/powerpoint/2010/main" val="650412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F8DAE8CC-02F7-40C7-953D-8834FB530A07}"/>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1D7B8861-4658-0612-6C3C-3AD1A6324128}"/>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F48FFA60-F7B9-72A4-1598-74C619B25B4D}"/>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78247A3F-05A3-51D6-1982-43C1AFF8BDCF}"/>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B5C04B4C-9F3E-99CA-E044-72B02B989059}"/>
              </a:ext>
            </a:extLst>
          </p:cNvPr>
          <p:cNvGrpSpPr/>
          <p:nvPr/>
        </p:nvGrpSpPr>
        <p:grpSpPr>
          <a:xfrm>
            <a:off x="6111849" y="2794411"/>
            <a:ext cx="11044935" cy="2349090"/>
            <a:chOff x="0" y="-47625"/>
            <a:chExt cx="1484188" cy="418826"/>
          </a:xfrm>
        </p:grpSpPr>
        <p:sp>
          <p:nvSpPr>
            <p:cNvPr id="158" name="Google Shape;158;p3">
              <a:extLst>
                <a:ext uri="{FF2B5EF4-FFF2-40B4-BE49-F238E27FC236}">
                  <a16:creationId xmlns:a16="http://schemas.microsoft.com/office/drawing/2014/main" id="{C5C191D6-28D0-E66E-9DDA-80FD99B19A5E}"/>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8FC19C58-B61F-F238-BDDB-36637AC2017D}"/>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4D82E041-8281-5972-841D-684FBB9D5C3F}"/>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408FFFE2-A43B-461A-3ABB-A49B99373A5E}"/>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929C5DBA-AD91-8B52-DCCA-EEC667DBF38D}"/>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CEF7776B-FAE9-F3ED-6FA1-73EBB2B9A324}"/>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4748687B-D72C-0118-5119-79C83CFE05C9}"/>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15453D59-6ADF-CD6F-288E-4BC8D50DEDFA}"/>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a:p>
        </p:txBody>
      </p:sp>
      <p:sp>
        <p:nvSpPr>
          <p:cNvPr id="166" name="Google Shape;166;p3">
            <a:extLst>
              <a:ext uri="{FF2B5EF4-FFF2-40B4-BE49-F238E27FC236}">
                <a16:creationId xmlns:a16="http://schemas.microsoft.com/office/drawing/2014/main" id="{5E5974D4-C10A-6CEE-E219-01745A57DB59}"/>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01</a:t>
            </a:r>
            <a:endParaRPr dirty="0"/>
          </a:p>
        </p:txBody>
      </p:sp>
      <p:sp>
        <p:nvSpPr>
          <p:cNvPr id="168" name="Google Shape;168;p3">
            <a:extLst>
              <a:ext uri="{FF2B5EF4-FFF2-40B4-BE49-F238E27FC236}">
                <a16:creationId xmlns:a16="http://schemas.microsoft.com/office/drawing/2014/main" id="{28AF86E4-2E43-8BC8-A122-54E5EBFD18DD}"/>
              </a:ext>
            </a:extLst>
          </p:cNvPr>
          <p:cNvSpPr txBox="1"/>
          <p:nvPr/>
        </p:nvSpPr>
        <p:spPr>
          <a:xfrm>
            <a:off x="6834529" y="3423551"/>
            <a:ext cx="10158071" cy="115724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Γιατί αυτό το μάθημα</a:t>
            </a:r>
            <a:endParaRPr sz="1050" dirty="0"/>
          </a:p>
        </p:txBody>
      </p:sp>
    </p:spTree>
    <p:extLst>
      <p:ext uri="{BB962C8B-B14F-4D97-AF65-F5344CB8AC3E}">
        <p14:creationId xmlns:p14="http://schemas.microsoft.com/office/powerpoint/2010/main" val="173772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2C413-0F80-6059-8E35-248C66F355D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4F1F8EC-BEA1-8F9C-2815-037D6E212ECD}"/>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Μια προσέγγιση οικοσυστήματος</a:t>
            </a:r>
            <a:endParaRPr lang="el-GR" dirty="0"/>
          </a:p>
        </p:txBody>
      </p:sp>
      <p:sp>
        <p:nvSpPr>
          <p:cNvPr id="4" name="Google Shape;118;p2">
            <a:extLst>
              <a:ext uri="{FF2B5EF4-FFF2-40B4-BE49-F238E27FC236}">
                <a16:creationId xmlns:a16="http://schemas.microsoft.com/office/drawing/2014/main" id="{DADD7C9D-6C40-8B5A-C577-82F69E221EA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905A320-635A-F145-50BA-84A325FFB33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41255DD-9342-768A-D460-10066C77979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3AE503D-5A25-35A7-013F-2AD225A28F7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91FE1D5-4E57-7593-1C4E-C714E0EDD47E}"/>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75707CB-52A1-270D-6F05-7BAE1DB1960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DFA002B-2B30-5841-0CB4-8556D02A44E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32D2105-1776-9DC8-7FA0-113B13C5EA1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EB77393-CAFC-DDC4-1825-618BE3B921B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67FB33BC-1ABF-3D3B-9EF4-F42433EDAA1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9" name="Υπότιτλος 2">
            <a:extLst>
              <a:ext uri="{FF2B5EF4-FFF2-40B4-BE49-F238E27FC236}">
                <a16:creationId xmlns:a16="http://schemas.microsoft.com/office/drawing/2014/main" id="{65BD0FAF-F0F0-7541-2854-D4F6AFF6CB03}"/>
              </a:ext>
            </a:extLst>
          </p:cNvPr>
          <p:cNvSpPr txBox="1">
            <a:spLocks/>
          </p:cNvSpPr>
          <p:nvPr/>
        </p:nvSpPr>
        <p:spPr>
          <a:xfrm>
            <a:off x="790770" y="2098594"/>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Ως εκ τούτου, το εκπαιδευτικό πρόγραμμα αποτελείται από </a:t>
            </a:r>
            <a:r>
              <a:rPr lang="el-GR" dirty="0" err="1">
                <a:solidFill>
                  <a:schemeClr val="tx1"/>
                </a:solidFill>
                <a:latin typeface="Bricolage Grotesque" panose="020B0604020202020204" charset="0"/>
              </a:rPr>
              <a:t>επιμ</a:t>
            </a:r>
            <a:r>
              <a:rPr lang="en-US" dirty="0">
                <a:solidFill>
                  <a:schemeClr val="tx1"/>
                </a:solidFill>
                <a:latin typeface="Bricolage Grotesque" panose="020B0604020202020204" charset="0"/>
              </a:rPr>
              <a:t>έ</a:t>
            </a:r>
            <a:r>
              <a:rPr lang="el-GR" dirty="0">
                <a:solidFill>
                  <a:schemeClr val="tx1"/>
                </a:solidFill>
                <a:latin typeface="Bricolage Grotesque" panose="020B0604020202020204" charset="0"/>
              </a:rPr>
              <a:t>ρους</a:t>
            </a:r>
            <a:r>
              <a:rPr lang="en-US" dirty="0">
                <a:solidFill>
                  <a:schemeClr val="tx1"/>
                </a:solidFill>
                <a:latin typeface="Bricolage Grotesque" panose="020B0604020202020204" charset="0"/>
              </a:rPr>
              <a:t> ενότητες, με μόνο δύο να ασχολούνται άμεσα με την πληροφοριακή και </a:t>
            </a:r>
            <a:r>
              <a:rPr lang="en-US" dirty="0" err="1">
                <a:solidFill>
                  <a:schemeClr val="tx1"/>
                </a:solidFill>
                <a:latin typeface="Bricolage Grotesque" panose="020B0604020202020204" charset="0"/>
              </a:rPr>
              <a:t>τη</a:t>
            </a:r>
            <a:r>
              <a:rPr lang="en-US" dirty="0">
                <a:solidFill>
                  <a:schemeClr val="tx1"/>
                </a:solidFill>
                <a:latin typeface="Bricolage Grotesque" panose="020B0604020202020204" charset="0"/>
              </a:rPr>
              <a:t> </a:t>
            </a:r>
            <a:r>
              <a:rPr lang="el-GR" dirty="0">
                <a:solidFill>
                  <a:schemeClr val="tx1"/>
                </a:solidFill>
                <a:latin typeface="Bricolage Grotesque" panose="020B0604020202020204" charset="0"/>
              </a:rPr>
              <a:t>ψηφιακή</a:t>
            </a:r>
            <a:r>
              <a:rPr lang="en-US" dirty="0">
                <a:solidFill>
                  <a:schemeClr val="tx1"/>
                </a:solidFill>
                <a:latin typeface="Bricolage Grotesque" panose="020B0604020202020204" charset="0"/>
              </a:rPr>
              <a:t> παιδεία.</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786114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5EE85-DFE5-82A0-E67D-B8718A7A01D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54AA8EB-DEA5-1FFC-DCE5-F750200B1437}"/>
              </a:ext>
            </a:extLst>
          </p:cNvPr>
          <p:cNvSpPr>
            <a:spLocks noGrp="1"/>
          </p:cNvSpPr>
          <p:nvPr>
            <p:ph type="ctrTitle"/>
          </p:nvPr>
        </p:nvSpPr>
        <p:spPr>
          <a:xfrm>
            <a:off x="2693443" y="30096"/>
            <a:ext cx="14748395" cy="1470025"/>
          </a:xfrm>
        </p:spPr>
        <p:txBody>
          <a:bodyPr>
            <a:normAutofit/>
          </a:bodyPr>
          <a:lstStyle/>
          <a:p>
            <a:r>
              <a:rPr lang="en-US" dirty="0">
                <a:latin typeface="Bricolage Grotesque" panose="020B0604020202020204" charset="0"/>
              </a:rPr>
              <a:t>HILDA, μια προσέγγιση οικοσυστήματος: Οι ενότητες</a:t>
            </a:r>
            <a:endParaRPr lang="el-GR" dirty="0"/>
          </a:p>
        </p:txBody>
      </p:sp>
      <p:sp>
        <p:nvSpPr>
          <p:cNvPr id="4" name="Google Shape;118;p2">
            <a:extLst>
              <a:ext uri="{FF2B5EF4-FFF2-40B4-BE49-F238E27FC236}">
                <a16:creationId xmlns:a16="http://schemas.microsoft.com/office/drawing/2014/main" id="{C160DC66-17E3-FCCF-3A03-B1E5999FB21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FFB035D-AEE0-4843-DDF0-38A738E6F9D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D9F035D-CE95-4BDF-0D1B-211F5648D8C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7B1F1C1-82B4-5CDA-BEDE-E0BFA2D511F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2EBF54C-D2A1-B8DC-6421-EFCF072C410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9953635-82D8-0061-0B04-B5D1F3C30FB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89044F8-53D9-6E2B-4B7A-ADF7E34CC6B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3C2C54F-6D8B-6225-EAAF-18C60B11BB0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4CA4F20-032F-AF08-E958-49D191AFB46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5D09841-50D1-4875-DBC8-675ACBCA53C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Rettangolo con angoli arrotondati 2">
            <a:extLst>
              <a:ext uri="{FF2B5EF4-FFF2-40B4-BE49-F238E27FC236}">
                <a16:creationId xmlns:a16="http://schemas.microsoft.com/office/drawing/2014/main" id="{0FDBD476-9FEC-1919-5A77-F79CCB16FC6A}"/>
              </a:ext>
            </a:extLst>
          </p:cNvPr>
          <p:cNvSpPr/>
          <p:nvPr/>
        </p:nvSpPr>
        <p:spPr>
          <a:xfrm>
            <a:off x="2356491"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con angoli arrotondati 13">
            <a:extLst>
              <a:ext uri="{FF2B5EF4-FFF2-40B4-BE49-F238E27FC236}">
                <a16:creationId xmlns:a16="http://schemas.microsoft.com/office/drawing/2014/main" id="{C6ECA936-46CF-2A97-0A5E-2EB0F6398411}"/>
              </a:ext>
            </a:extLst>
          </p:cNvPr>
          <p:cNvSpPr/>
          <p:nvPr/>
        </p:nvSpPr>
        <p:spPr>
          <a:xfrm>
            <a:off x="2524458"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CasellaDiTesto 14">
            <a:extLst>
              <a:ext uri="{FF2B5EF4-FFF2-40B4-BE49-F238E27FC236}">
                <a16:creationId xmlns:a16="http://schemas.microsoft.com/office/drawing/2014/main" id="{ED748F39-C66E-095C-D9EF-B7EFD902F702}"/>
              </a:ext>
            </a:extLst>
          </p:cNvPr>
          <p:cNvSpPr txBox="1"/>
          <p:nvPr/>
        </p:nvSpPr>
        <p:spPr>
          <a:xfrm>
            <a:off x="2661448" y="3651332"/>
            <a:ext cx="2042686" cy="923330"/>
          </a:xfrm>
          <a:prstGeom prst="rect">
            <a:avLst/>
          </a:prstGeom>
          <a:noFill/>
        </p:spPr>
        <p:txBody>
          <a:bodyPr wrap="square" rtlCol="0">
            <a:spAutoFit/>
          </a:bodyPr>
          <a:lstStyle/>
          <a:p>
            <a:pPr algn="ctr"/>
            <a:r>
              <a:rPr lang="el-GR" sz="1800" b="1" dirty="0">
                <a:solidFill>
                  <a:schemeClr val="bg1"/>
                </a:solidFill>
              </a:rPr>
              <a:t>ΠΛΗΡΟΦΟΡΗΣΗ ΚΑΙ ΓΡΑΜΜΑΤΙΣΜΟΣ</a:t>
            </a:r>
            <a:endParaRPr lang="it-IT" sz="1800" b="1" dirty="0">
              <a:solidFill>
                <a:schemeClr val="bg1"/>
              </a:solidFill>
            </a:endParaRPr>
          </a:p>
        </p:txBody>
      </p:sp>
      <p:grpSp>
        <p:nvGrpSpPr>
          <p:cNvPr id="16" name="Gruppo 15">
            <a:extLst>
              <a:ext uri="{FF2B5EF4-FFF2-40B4-BE49-F238E27FC236}">
                <a16:creationId xmlns:a16="http://schemas.microsoft.com/office/drawing/2014/main" id="{6A13EF34-5A8F-FC40-0398-895C093CD094}"/>
              </a:ext>
            </a:extLst>
          </p:cNvPr>
          <p:cNvGrpSpPr/>
          <p:nvPr/>
        </p:nvGrpSpPr>
        <p:grpSpPr>
          <a:xfrm>
            <a:off x="4445377" y="4305888"/>
            <a:ext cx="2160000" cy="1080000"/>
            <a:chOff x="9649415" y="2955847"/>
            <a:chExt cx="2160000" cy="1080000"/>
          </a:xfrm>
        </p:grpSpPr>
        <p:sp>
          <p:nvSpPr>
            <p:cNvPr id="59" name="Rettangolo con angoli arrotondati 58">
              <a:extLst>
                <a:ext uri="{FF2B5EF4-FFF2-40B4-BE49-F238E27FC236}">
                  <a16:creationId xmlns:a16="http://schemas.microsoft.com/office/drawing/2014/main" id="{F04683C4-2714-E13C-0C26-3C9B81AC8B9D}"/>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8" name="CasellaDiTesto 77">
              <a:extLst>
                <a:ext uri="{FF2B5EF4-FFF2-40B4-BE49-F238E27FC236}">
                  <a16:creationId xmlns:a16="http://schemas.microsoft.com/office/drawing/2014/main" id="{0878613D-9374-B9D9-226A-337496DA33DD}"/>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79" name="Gruppo 78">
            <a:extLst>
              <a:ext uri="{FF2B5EF4-FFF2-40B4-BE49-F238E27FC236}">
                <a16:creationId xmlns:a16="http://schemas.microsoft.com/office/drawing/2014/main" id="{FC8FC468-61F5-A778-7128-57BF8C90FE14}"/>
              </a:ext>
            </a:extLst>
          </p:cNvPr>
          <p:cNvGrpSpPr/>
          <p:nvPr/>
        </p:nvGrpSpPr>
        <p:grpSpPr>
          <a:xfrm>
            <a:off x="5145184" y="5306074"/>
            <a:ext cx="720000" cy="540000"/>
            <a:chOff x="6573488" y="5029771"/>
            <a:chExt cx="2160000" cy="1080000"/>
          </a:xfrm>
        </p:grpSpPr>
        <p:sp>
          <p:nvSpPr>
            <p:cNvPr id="80" name="Rettangolo con angoli arrotondati 79">
              <a:extLst>
                <a:ext uri="{FF2B5EF4-FFF2-40B4-BE49-F238E27FC236}">
                  <a16:creationId xmlns:a16="http://schemas.microsoft.com/office/drawing/2014/main" id="{8ACF70A5-6F9D-B73E-07E8-F862DEF8B2EE}"/>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1" name="CasellaDiTesto 80">
              <a:extLst>
                <a:ext uri="{FF2B5EF4-FFF2-40B4-BE49-F238E27FC236}">
                  <a16:creationId xmlns:a16="http://schemas.microsoft.com/office/drawing/2014/main" id="{16850F7E-F4B2-FCC8-82D8-269292BCD818}"/>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82" name="Gruppo 81">
            <a:extLst>
              <a:ext uri="{FF2B5EF4-FFF2-40B4-BE49-F238E27FC236}">
                <a16:creationId xmlns:a16="http://schemas.microsoft.com/office/drawing/2014/main" id="{AD8F284E-D600-79B9-B18E-DBDBAACE6040}"/>
              </a:ext>
            </a:extLst>
          </p:cNvPr>
          <p:cNvGrpSpPr/>
          <p:nvPr/>
        </p:nvGrpSpPr>
        <p:grpSpPr>
          <a:xfrm>
            <a:off x="3176323" y="4654789"/>
            <a:ext cx="720000" cy="540000"/>
            <a:chOff x="6573488" y="5029771"/>
            <a:chExt cx="2160000" cy="1080000"/>
          </a:xfrm>
        </p:grpSpPr>
        <p:sp>
          <p:nvSpPr>
            <p:cNvPr id="83" name="Rettangolo con angoli arrotondati 82">
              <a:extLst>
                <a:ext uri="{FF2B5EF4-FFF2-40B4-BE49-F238E27FC236}">
                  <a16:creationId xmlns:a16="http://schemas.microsoft.com/office/drawing/2014/main" id="{E0956081-01C5-639B-0160-814DC09119F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4" name="CasellaDiTesto 83">
              <a:extLst>
                <a:ext uri="{FF2B5EF4-FFF2-40B4-BE49-F238E27FC236}">
                  <a16:creationId xmlns:a16="http://schemas.microsoft.com/office/drawing/2014/main" id="{6809A185-D9E6-6E63-1D83-2A863801AFA7}"/>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85" name="Rettangolo con angoli arrotondati 84">
            <a:extLst>
              <a:ext uri="{FF2B5EF4-FFF2-40B4-BE49-F238E27FC236}">
                <a16:creationId xmlns:a16="http://schemas.microsoft.com/office/drawing/2014/main" id="{7430B5F9-B5C6-8771-51DC-27918CBCF85C}"/>
              </a:ext>
            </a:extLst>
          </p:cNvPr>
          <p:cNvSpPr/>
          <p:nvPr/>
        </p:nvSpPr>
        <p:spPr>
          <a:xfrm>
            <a:off x="7108475"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6" name="Rettangolo con angoli arrotondati 85">
            <a:extLst>
              <a:ext uri="{FF2B5EF4-FFF2-40B4-BE49-F238E27FC236}">
                <a16:creationId xmlns:a16="http://schemas.microsoft.com/office/drawing/2014/main" id="{6EED487B-8294-ECE8-5EA1-C1F77165C851}"/>
              </a:ext>
            </a:extLst>
          </p:cNvPr>
          <p:cNvSpPr/>
          <p:nvPr/>
        </p:nvSpPr>
        <p:spPr>
          <a:xfrm>
            <a:off x="7276442"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7" name="CasellaDiTesto 86">
            <a:extLst>
              <a:ext uri="{FF2B5EF4-FFF2-40B4-BE49-F238E27FC236}">
                <a16:creationId xmlns:a16="http://schemas.microsoft.com/office/drawing/2014/main" id="{B78559B5-B0FD-46DA-49A5-45C6BEF48CED}"/>
              </a:ext>
            </a:extLst>
          </p:cNvPr>
          <p:cNvSpPr txBox="1"/>
          <p:nvPr/>
        </p:nvSpPr>
        <p:spPr>
          <a:xfrm>
            <a:off x="7238646" y="3729014"/>
            <a:ext cx="2467627" cy="829779"/>
          </a:xfrm>
          <a:prstGeom prst="rect">
            <a:avLst/>
          </a:prstGeom>
          <a:noFill/>
        </p:spPr>
        <p:txBody>
          <a:bodyPr wrap="square" rtlCol="0">
            <a:spAutoFit/>
          </a:bodyPr>
          <a:lstStyle/>
          <a:p>
            <a:pPr algn="ctr">
              <a:lnSpc>
                <a:spcPts val="2000"/>
              </a:lnSpc>
            </a:pPr>
            <a:r>
              <a:rPr lang="el-GR" sz="1200" b="1" dirty="0">
                <a:solidFill>
                  <a:schemeClr val="bg1"/>
                </a:solidFill>
              </a:rPr>
              <a:t>ΖΗΤΗΜΑΤΑ ΑΞΙΟΠΟΙΗΣΗΣ ΤΗΣ ΤΕΧΝΗΤΗΣ ΝΟΗΜΟΣΥΝΗΣ ΣΕ ΠΕΡΙΟΔΟΥΣ ΑΒΕΒΑΙΟΤΗΤΑΣ</a:t>
            </a:r>
            <a:endParaRPr lang="it-IT" b="1" dirty="0">
              <a:solidFill>
                <a:schemeClr val="bg1"/>
              </a:solidFill>
            </a:endParaRPr>
          </a:p>
        </p:txBody>
      </p:sp>
      <p:grpSp>
        <p:nvGrpSpPr>
          <p:cNvPr id="88" name="Gruppo 87">
            <a:extLst>
              <a:ext uri="{FF2B5EF4-FFF2-40B4-BE49-F238E27FC236}">
                <a16:creationId xmlns:a16="http://schemas.microsoft.com/office/drawing/2014/main" id="{23AAC9CF-C5D9-3C70-5AF8-8B41C49D9861}"/>
              </a:ext>
            </a:extLst>
          </p:cNvPr>
          <p:cNvGrpSpPr/>
          <p:nvPr/>
        </p:nvGrpSpPr>
        <p:grpSpPr>
          <a:xfrm>
            <a:off x="9197361" y="4281167"/>
            <a:ext cx="2160000" cy="1104721"/>
            <a:chOff x="9649415" y="2931126"/>
            <a:chExt cx="2160000" cy="1104721"/>
          </a:xfrm>
        </p:grpSpPr>
        <p:sp>
          <p:nvSpPr>
            <p:cNvPr id="89" name="Rettangolo con angoli arrotondati 88">
              <a:extLst>
                <a:ext uri="{FF2B5EF4-FFF2-40B4-BE49-F238E27FC236}">
                  <a16:creationId xmlns:a16="http://schemas.microsoft.com/office/drawing/2014/main" id="{CD62961A-377E-4186-58B1-1E478446795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0" name="CasellaDiTesto 89">
              <a:extLst>
                <a:ext uri="{FF2B5EF4-FFF2-40B4-BE49-F238E27FC236}">
                  <a16:creationId xmlns:a16="http://schemas.microsoft.com/office/drawing/2014/main" id="{4007C049-3FF8-7D83-EABA-31D3F8F4AD1A}"/>
                </a:ext>
              </a:extLst>
            </p:cNvPr>
            <p:cNvSpPr txBox="1"/>
            <p:nvPr/>
          </p:nvSpPr>
          <p:spPr>
            <a:xfrm>
              <a:off x="9740855" y="2931126"/>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91" name="Gruppo 90">
            <a:extLst>
              <a:ext uri="{FF2B5EF4-FFF2-40B4-BE49-F238E27FC236}">
                <a16:creationId xmlns:a16="http://schemas.microsoft.com/office/drawing/2014/main" id="{DD01EF3A-E519-74E9-6DB1-FDDA65C8F707}"/>
              </a:ext>
            </a:extLst>
          </p:cNvPr>
          <p:cNvGrpSpPr/>
          <p:nvPr/>
        </p:nvGrpSpPr>
        <p:grpSpPr>
          <a:xfrm>
            <a:off x="9881670" y="5258903"/>
            <a:ext cx="720000" cy="540000"/>
            <a:chOff x="6573488" y="5029771"/>
            <a:chExt cx="2160000" cy="1080000"/>
          </a:xfrm>
        </p:grpSpPr>
        <p:sp>
          <p:nvSpPr>
            <p:cNvPr id="92" name="Rettangolo con angoli arrotondati 91">
              <a:extLst>
                <a:ext uri="{FF2B5EF4-FFF2-40B4-BE49-F238E27FC236}">
                  <a16:creationId xmlns:a16="http://schemas.microsoft.com/office/drawing/2014/main" id="{55ACDB42-2109-2A0A-7AC5-6F2C8FFBA8B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3" name="CasellaDiTesto 92">
              <a:extLst>
                <a:ext uri="{FF2B5EF4-FFF2-40B4-BE49-F238E27FC236}">
                  <a16:creationId xmlns:a16="http://schemas.microsoft.com/office/drawing/2014/main" id="{9CDD71FC-80DA-0190-1AD7-69250A9E25B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94" name="Gruppo 93">
            <a:extLst>
              <a:ext uri="{FF2B5EF4-FFF2-40B4-BE49-F238E27FC236}">
                <a16:creationId xmlns:a16="http://schemas.microsoft.com/office/drawing/2014/main" id="{5207E25C-CA42-558B-5933-54D4B9D43E95}"/>
              </a:ext>
            </a:extLst>
          </p:cNvPr>
          <p:cNvGrpSpPr/>
          <p:nvPr/>
        </p:nvGrpSpPr>
        <p:grpSpPr>
          <a:xfrm>
            <a:off x="8013546" y="4675004"/>
            <a:ext cx="720000" cy="540000"/>
            <a:chOff x="6573488" y="5029771"/>
            <a:chExt cx="2160000" cy="1080000"/>
          </a:xfrm>
        </p:grpSpPr>
        <p:sp>
          <p:nvSpPr>
            <p:cNvPr id="95" name="Rettangolo con angoli arrotondati 94">
              <a:extLst>
                <a:ext uri="{FF2B5EF4-FFF2-40B4-BE49-F238E27FC236}">
                  <a16:creationId xmlns:a16="http://schemas.microsoft.com/office/drawing/2014/main" id="{8144EFC5-AF2D-B6FF-C7E8-6798D86D162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6" name="CasellaDiTesto 95">
              <a:extLst>
                <a:ext uri="{FF2B5EF4-FFF2-40B4-BE49-F238E27FC236}">
                  <a16:creationId xmlns:a16="http://schemas.microsoft.com/office/drawing/2014/main" id="{29F16B8C-7F9F-7B3C-65C7-E2734BF4FA68}"/>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97" name="Rettangolo con angoli arrotondati 96">
            <a:extLst>
              <a:ext uri="{FF2B5EF4-FFF2-40B4-BE49-F238E27FC236}">
                <a16:creationId xmlns:a16="http://schemas.microsoft.com/office/drawing/2014/main" id="{E1B071BF-0679-4945-2987-1E0E65096794}"/>
              </a:ext>
            </a:extLst>
          </p:cNvPr>
          <p:cNvSpPr/>
          <p:nvPr/>
        </p:nvSpPr>
        <p:spPr>
          <a:xfrm>
            <a:off x="11879467" y="3404787"/>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8" name="Rettangolo con angoli arrotondati 97">
            <a:extLst>
              <a:ext uri="{FF2B5EF4-FFF2-40B4-BE49-F238E27FC236}">
                <a16:creationId xmlns:a16="http://schemas.microsoft.com/office/drawing/2014/main" id="{D2F8830A-4746-EFB6-A4A4-566E28EE80CC}"/>
              </a:ext>
            </a:extLst>
          </p:cNvPr>
          <p:cNvSpPr/>
          <p:nvPr/>
        </p:nvSpPr>
        <p:spPr>
          <a:xfrm>
            <a:off x="12984694" y="348037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9" name="CasellaDiTesto 98">
            <a:extLst>
              <a:ext uri="{FF2B5EF4-FFF2-40B4-BE49-F238E27FC236}">
                <a16:creationId xmlns:a16="http://schemas.microsoft.com/office/drawing/2014/main" id="{9454DC3F-B07B-3DD6-1A0F-22809393CFD0}"/>
              </a:ext>
            </a:extLst>
          </p:cNvPr>
          <p:cNvSpPr txBox="1"/>
          <p:nvPr/>
        </p:nvSpPr>
        <p:spPr>
          <a:xfrm>
            <a:off x="13121684" y="3406946"/>
            <a:ext cx="2042686" cy="707886"/>
          </a:xfrm>
          <a:prstGeom prst="rect">
            <a:avLst/>
          </a:prstGeom>
          <a:noFill/>
        </p:spPr>
        <p:txBody>
          <a:bodyPr wrap="square" rtlCol="0">
            <a:spAutoFit/>
          </a:bodyPr>
          <a:lstStyle/>
          <a:p>
            <a:pPr algn="ctr"/>
            <a:r>
              <a:rPr lang="it-IT" sz="2000" b="1" dirty="0">
                <a:solidFill>
                  <a:schemeClr val="bg1"/>
                </a:solidFill>
              </a:rPr>
              <a:t>ΟΙΚΟΔΟΜΗΣΗ ΑΝΘΕΚΤΙΚΟΤΗΤΑΣ</a:t>
            </a:r>
          </a:p>
        </p:txBody>
      </p:sp>
      <p:grpSp>
        <p:nvGrpSpPr>
          <p:cNvPr id="100" name="Gruppo 99">
            <a:extLst>
              <a:ext uri="{FF2B5EF4-FFF2-40B4-BE49-F238E27FC236}">
                <a16:creationId xmlns:a16="http://schemas.microsoft.com/office/drawing/2014/main" id="{9201E053-46C8-1141-9741-AD5D671D7A3D}"/>
              </a:ext>
            </a:extLst>
          </p:cNvPr>
          <p:cNvGrpSpPr/>
          <p:nvPr/>
        </p:nvGrpSpPr>
        <p:grpSpPr>
          <a:xfrm>
            <a:off x="14028037" y="4553457"/>
            <a:ext cx="2160000" cy="1080000"/>
            <a:chOff x="9649415" y="2955847"/>
            <a:chExt cx="2160000" cy="1080000"/>
          </a:xfrm>
        </p:grpSpPr>
        <p:sp>
          <p:nvSpPr>
            <p:cNvPr id="101" name="Rettangolo con angoli arrotondati 100">
              <a:extLst>
                <a:ext uri="{FF2B5EF4-FFF2-40B4-BE49-F238E27FC236}">
                  <a16:creationId xmlns:a16="http://schemas.microsoft.com/office/drawing/2014/main" id="{AC576FC9-85D0-9C11-3A93-6637A75E6748}"/>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2" name="CasellaDiTesto 101">
              <a:extLst>
                <a:ext uri="{FF2B5EF4-FFF2-40B4-BE49-F238E27FC236}">
                  <a16:creationId xmlns:a16="http://schemas.microsoft.com/office/drawing/2014/main" id="{3828955F-A1CC-02BC-5A3F-A0EA6CB65883}"/>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103" name="Gruppo 102">
            <a:extLst>
              <a:ext uri="{FF2B5EF4-FFF2-40B4-BE49-F238E27FC236}">
                <a16:creationId xmlns:a16="http://schemas.microsoft.com/office/drawing/2014/main" id="{0D664F0B-0315-C28B-B187-D48705648B68}"/>
              </a:ext>
            </a:extLst>
          </p:cNvPr>
          <p:cNvGrpSpPr/>
          <p:nvPr/>
        </p:nvGrpSpPr>
        <p:grpSpPr>
          <a:xfrm>
            <a:off x="14748037" y="5484693"/>
            <a:ext cx="720000" cy="540000"/>
            <a:chOff x="6573488" y="5029771"/>
            <a:chExt cx="2160000" cy="1080000"/>
          </a:xfrm>
        </p:grpSpPr>
        <p:sp>
          <p:nvSpPr>
            <p:cNvPr id="104" name="Rettangolo con angoli arrotondati 103">
              <a:extLst>
                <a:ext uri="{FF2B5EF4-FFF2-40B4-BE49-F238E27FC236}">
                  <a16:creationId xmlns:a16="http://schemas.microsoft.com/office/drawing/2014/main" id="{C6BF6B98-7789-6931-8968-A33739E930C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5" name="CasellaDiTesto 104">
              <a:extLst>
                <a:ext uri="{FF2B5EF4-FFF2-40B4-BE49-F238E27FC236}">
                  <a16:creationId xmlns:a16="http://schemas.microsoft.com/office/drawing/2014/main" id="{A668B9ED-85C3-D013-D11D-686885A1D893}"/>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106" name="Gruppo 105">
            <a:extLst>
              <a:ext uri="{FF2B5EF4-FFF2-40B4-BE49-F238E27FC236}">
                <a16:creationId xmlns:a16="http://schemas.microsoft.com/office/drawing/2014/main" id="{F69A6DBC-6671-827E-98FE-AC0A4B769CC9}"/>
              </a:ext>
            </a:extLst>
          </p:cNvPr>
          <p:cNvGrpSpPr/>
          <p:nvPr/>
        </p:nvGrpSpPr>
        <p:grpSpPr>
          <a:xfrm>
            <a:off x="11741375" y="4524913"/>
            <a:ext cx="2473900" cy="1080000"/>
            <a:chOff x="9492465" y="2955847"/>
            <a:chExt cx="2473900" cy="1080000"/>
          </a:xfrm>
        </p:grpSpPr>
        <p:sp>
          <p:nvSpPr>
            <p:cNvPr id="107" name="Rettangolo con angoli arrotondati 106">
              <a:extLst>
                <a:ext uri="{FF2B5EF4-FFF2-40B4-BE49-F238E27FC236}">
                  <a16:creationId xmlns:a16="http://schemas.microsoft.com/office/drawing/2014/main" id="{50535983-5D30-A9C6-383B-66E3EE41A9BC}"/>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8" name="CasellaDiTesto 107">
              <a:extLst>
                <a:ext uri="{FF2B5EF4-FFF2-40B4-BE49-F238E27FC236}">
                  <a16:creationId xmlns:a16="http://schemas.microsoft.com/office/drawing/2014/main" id="{98C42FCB-9986-E77E-0969-821C5C8B7570}"/>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ΟΙΚΟΔΟΜΗΣΗ ΟΡΓΑΝΩΤΙΚΗΣ ΑΝΘΕΚΤΙΚΟΤΗΤΑΣ</a:t>
              </a:r>
            </a:p>
          </p:txBody>
        </p:sp>
      </p:grpSp>
      <p:grpSp>
        <p:nvGrpSpPr>
          <p:cNvPr id="109" name="Gruppo 108">
            <a:extLst>
              <a:ext uri="{FF2B5EF4-FFF2-40B4-BE49-F238E27FC236}">
                <a16:creationId xmlns:a16="http://schemas.microsoft.com/office/drawing/2014/main" id="{8F2A0C77-02E6-C273-2271-53E7E5699DBD}"/>
              </a:ext>
            </a:extLst>
          </p:cNvPr>
          <p:cNvGrpSpPr/>
          <p:nvPr/>
        </p:nvGrpSpPr>
        <p:grpSpPr>
          <a:xfrm>
            <a:off x="13699793" y="4041301"/>
            <a:ext cx="720000" cy="540000"/>
            <a:chOff x="6573488" y="5029771"/>
            <a:chExt cx="2160000" cy="1080000"/>
          </a:xfrm>
        </p:grpSpPr>
        <p:sp>
          <p:nvSpPr>
            <p:cNvPr id="110" name="Rettangolo con angoli arrotondati 109">
              <a:extLst>
                <a:ext uri="{FF2B5EF4-FFF2-40B4-BE49-F238E27FC236}">
                  <a16:creationId xmlns:a16="http://schemas.microsoft.com/office/drawing/2014/main" id="{D0C57CAF-5CAF-0525-0621-720D9958B87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1" name="CasellaDiTesto 110">
              <a:extLst>
                <a:ext uri="{FF2B5EF4-FFF2-40B4-BE49-F238E27FC236}">
                  <a16:creationId xmlns:a16="http://schemas.microsoft.com/office/drawing/2014/main" id="{7A30431F-F7A4-58EC-A8AB-1F2B559FBDA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a:t>
              </a:r>
            </a:p>
          </p:txBody>
        </p:sp>
      </p:grpSp>
      <p:grpSp>
        <p:nvGrpSpPr>
          <p:cNvPr id="112" name="Gruppo 111">
            <a:extLst>
              <a:ext uri="{FF2B5EF4-FFF2-40B4-BE49-F238E27FC236}">
                <a16:creationId xmlns:a16="http://schemas.microsoft.com/office/drawing/2014/main" id="{D6772CA9-3594-478B-E83C-4B4F137C4BD5}"/>
              </a:ext>
            </a:extLst>
          </p:cNvPr>
          <p:cNvGrpSpPr/>
          <p:nvPr/>
        </p:nvGrpSpPr>
        <p:grpSpPr>
          <a:xfrm>
            <a:off x="12702715" y="5509161"/>
            <a:ext cx="720000" cy="540000"/>
            <a:chOff x="6573488" y="5029771"/>
            <a:chExt cx="2160000" cy="1080000"/>
          </a:xfrm>
        </p:grpSpPr>
        <p:sp>
          <p:nvSpPr>
            <p:cNvPr id="113" name="Rettangolo con angoli arrotondati 112">
              <a:extLst>
                <a:ext uri="{FF2B5EF4-FFF2-40B4-BE49-F238E27FC236}">
                  <a16:creationId xmlns:a16="http://schemas.microsoft.com/office/drawing/2014/main" id="{8CB19A14-7A7C-1C95-FFF1-6EB53A902A3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4" name="CasellaDiTesto 113">
              <a:extLst>
                <a:ext uri="{FF2B5EF4-FFF2-40B4-BE49-F238E27FC236}">
                  <a16:creationId xmlns:a16="http://schemas.microsoft.com/office/drawing/2014/main" id="{1F9DB604-CA9A-C555-5E3D-EF49534920C9}"/>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115" name="Rettangolo con angoli arrotondati 114">
            <a:extLst>
              <a:ext uri="{FF2B5EF4-FFF2-40B4-BE49-F238E27FC236}">
                <a16:creationId xmlns:a16="http://schemas.microsoft.com/office/drawing/2014/main" id="{0DC87378-4672-0FB4-C74E-FF742AD0A08C}"/>
              </a:ext>
            </a:extLst>
          </p:cNvPr>
          <p:cNvSpPr/>
          <p:nvPr/>
        </p:nvSpPr>
        <p:spPr>
          <a:xfrm>
            <a:off x="4691121" y="625674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6" name="Rettangolo con angoli arrotondati 115">
            <a:extLst>
              <a:ext uri="{FF2B5EF4-FFF2-40B4-BE49-F238E27FC236}">
                <a16:creationId xmlns:a16="http://schemas.microsoft.com/office/drawing/2014/main" id="{E02A6C64-596A-4954-2350-57ADB1D1F9F8}"/>
              </a:ext>
            </a:extLst>
          </p:cNvPr>
          <p:cNvSpPr/>
          <p:nvPr/>
        </p:nvSpPr>
        <p:spPr>
          <a:xfrm>
            <a:off x="5738983" y="644663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7" name="CasellaDiTesto 116">
            <a:extLst>
              <a:ext uri="{FF2B5EF4-FFF2-40B4-BE49-F238E27FC236}">
                <a16:creationId xmlns:a16="http://schemas.microsoft.com/office/drawing/2014/main" id="{0BCFD7C8-3E4C-3E76-6E43-7507EE52ADE2}"/>
              </a:ext>
            </a:extLst>
          </p:cNvPr>
          <p:cNvSpPr txBox="1"/>
          <p:nvPr/>
        </p:nvSpPr>
        <p:spPr>
          <a:xfrm>
            <a:off x="5875973" y="6464648"/>
            <a:ext cx="2042686" cy="707886"/>
          </a:xfrm>
          <a:prstGeom prst="rect">
            <a:avLst/>
          </a:prstGeom>
          <a:noFill/>
        </p:spPr>
        <p:txBody>
          <a:bodyPr wrap="square" rtlCol="0">
            <a:spAutoFit/>
          </a:bodyPr>
          <a:lstStyle/>
          <a:p>
            <a:pPr algn="ctr"/>
            <a:r>
              <a:rPr lang="it-IT" sz="2000" b="1" dirty="0">
                <a:solidFill>
                  <a:schemeClr val="bg1"/>
                </a:solidFill>
              </a:rPr>
              <a:t>ΚΡΙΤΙΚΗ ΣΚΕΨΗ</a:t>
            </a:r>
          </a:p>
        </p:txBody>
      </p:sp>
      <p:grpSp>
        <p:nvGrpSpPr>
          <p:cNvPr id="118" name="Gruppo 117">
            <a:extLst>
              <a:ext uri="{FF2B5EF4-FFF2-40B4-BE49-F238E27FC236}">
                <a16:creationId xmlns:a16="http://schemas.microsoft.com/office/drawing/2014/main" id="{4B3EDD93-35F1-B85C-F542-7FA21EA30A00}"/>
              </a:ext>
            </a:extLst>
          </p:cNvPr>
          <p:cNvGrpSpPr/>
          <p:nvPr/>
        </p:nvGrpSpPr>
        <p:grpSpPr>
          <a:xfrm>
            <a:off x="6477113" y="7364587"/>
            <a:ext cx="720000" cy="540000"/>
            <a:chOff x="6573488" y="5029771"/>
            <a:chExt cx="2160000" cy="1080000"/>
          </a:xfrm>
        </p:grpSpPr>
        <p:sp>
          <p:nvSpPr>
            <p:cNvPr id="119" name="Rettangolo con angoli arrotondati 118">
              <a:extLst>
                <a:ext uri="{FF2B5EF4-FFF2-40B4-BE49-F238E27FC236}">
                  <a16:creationId xmlns:a16="http://schemas.microsoft.com/office/drawing/2014/main" id="{357EBF7C-E213-52E8-0DF0-7F545F0DCC78}"/>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0" name="CasellaDiTesto 119">
              <a:extLst>
                <a:ext uri="{FF2B5EF4-FFF2-40B4-BE49-F238E27FC236}">
                  <a16:creationId xmlns:a16="http://schemas.microsoft.com/office/drawing/2014/main" id="{88C9A8C7-9A36-3DE7-28FB-34646410573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a:t>
              </a:r>
            </a:p>
          </p:txBody>
        </p:sp>
      </p:grpSp>
      <p:sp>
        <p:nvSpPr>
          <p:cNvPr id="121" name="Rettangolo con angoli arrotondati 120">
            <a:extLst>
              <a:ext uri="{FF2B5EF4-FFF2-40B4-BE49-F238E27FC236}">
                <a16:creationId xmlns:a16="http://schemas.microsoft.com/office/drawing/2014/main" id="{3EEA9078-3C3B-AD28-9B4C-D33AC2E7B491}"/>
              </a:ext>
            </a:extLst>
          </p:cNvPr>
          <p:cNvSpPr/>
          <p:nvPr/>
        </p:nvSpPr>
        <p:spPr>
          <a:xfrm>
            <a:off x="9593535" y="622082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2" name="Rettangolo con angoli arrotondati 121">
            <a:extLst>
              <a:ext uri="{FF2B5EF4-FFF2-40B4-BE49-F238E27FC236}">
                <a16:creationId xmlns:a16="http://schemas.microsoft.com/office/drawing/2014/main" id="{054618A0-8D39-E13F-72EB-FC73F9A97A23}"/>
              </a:ext>
            </a:extLst>
          </p:cNvPr>
          <p:cNvSpPr/>
          <p:nvPr/>
        </p:nvSpPr>
        <p:spPr>
          <a:xfrm>
            <a:off x="10641397" y="641071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3" name="CasellaDiTesto 122">
            <a:extLst>
              <a:ext uri="{FF2B5EF4-FFF2-40B4-BE49-F238E27FC236}">
                <a16:creationId xmlns:a16="http://schemas.microsoft.com/office/drawing/2014/main" id="{AE7F4242-8478-28AC-3B20-DA37E7FFE836}"/>
              </a:ext>
            </a:extLst>
          </p:cNvPr>
          <p:cNvSpPr txBox="1"/>
          <p:nvPr/>
        </p:nvSpPr>
        <p:spPr>
          <a:xfrm>
            <a:off x="10778387" y="6428728"/>
            <a:ext cx="2042686" cy="646331"/>
          </a:xfrm>
          <a:prstGeom prst="rect">
            <a:avLst/>
          </a:prstGeom>
          <a:noFill/>
        </p:spPr>
        <p:txBody>
          <a:bodyPr wrap="square" rtlCol="0">
            <a:spAutoFit/>
          </a:bodyPr>
          <a:lstStyle/>
          <a:p>
            <a:pPr algn="ctr"/>
            <a:r>
              <a:rPr lang="it-IT" sz="1800" b="1" dirty="0">
                <a:solidFill>
                  <a:schemeClr val="bg1"/>
                </a:solidFill>
              </a:rPr>
              <a:t>ΕΠΙΛΥΣΗ ΠΡΟΒΛΗΜΑΤΩΝ</a:t>
            </a:r>
          </a:p>
        </p:txBody>
      </p:sp>
      <p:grpSp>
        <p:nvGrpSpPr>
          <p:cNvPr id="124" name="Gruppo 123">
            <a:extLst>
              <a:ext uri="{FF2B5EF4-FFF2-40B4-BE49-F238E27FC236}">
                <a16:creationId xmlns:a16="http://schemas.microsoft.com/office/drawing/2014/main" id="{960F4B66-FE3B-A35B-1EB7-202564A1108B}"/>
              </a:ext>
            </a:extLst>
          </p:cNvPr>
          <p:cNvGrpSpPr/>
          <p:nvPr/>
        </p:nvGrpSpPr>
        <p:grpSpPr>
          <a:xfrm>
            <a:off x="11379527" y="7328667"/>
            <a:ext cx="720000" cy="540000"/>
            <a:chOff x="6573488" y="5029771"/>
            <a:chExt cx="2160000" cy="1080000"/>
          </a:xfrm>
        </p:grpSpPr>
        <p:sp>
          <p:nvSpPr>
            <p:cNvPr id="125" name="Rettangolo con angoli arrotondati 124">
              <a:extLst>
                <a:ext uri="{FF2B5EF4-FFF2-40B4-BE49-F238E27FC236}">
                  <a16:creationId xmlns:a16="http://schemas.microsoft.com/office/drawing/2014/main" id="{0DECC51F-60A5-9273-F89C-E397F9DCE180}"/>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6" name="CasellaDiTesto 125">
              <a:extLst>
                <a:ext uri="{FF2B5EF4-FFF2-40B4-BE49-F238E27FC236}">
                  <a16:creationId xmlns:a16="http://schemas.microsoft.com/office/drawing/2014/main" id="{7D4591CC-9958-E297-5A10-96D327C7F78E}"/>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127" name="Rettangolo con angoli arrotondati 126">
            <a:extLst>
              <a:ext uri="{FF2B5EF4-FFF2-40B4-BE49-F238E27FC236}">
                <a16:creationId xmlns:a16="http://schemas.microsoft.com/office/drawing/2014/main" id="{5BD3CF9A-E378-472F-0AC1-E3B9B7047788}"/>
              </a:ext>
            </a:extLst>
          </p:cNvPr>
          <p:cNvSpPr/>
          <p:nvPr/>
        </p:nvSpPr>
        <p:spPr>
          <a:xfrm>
            <a:off x="7076004" y="1389323"/>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8" name="Rettangolo con angoli arrotondati 127">
            <a:extLst>
              <a:ext uri="{FF2B5EF4-FFF2-40B4-BE49-F238E27FC236}">
                <a16:creationId xmlns:a16="http://schemas.microsoft.com/office/drawing/2014/main" id="{BA72DC08-3121-9B33-6A38-19B0CFDF47CF}"/>
              </a:ext>
            </a:extLst>
          </p:cNvPr>
          <p:cNvSpPr/>
          <p:nvPr/>
        </p:nvSpPr>
        <p:spPr>
          <a:xfrm>
            <a:off x="8123866" y="157921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9" name="CasellaDiTesto 128">
            <a:extLst>
              <a:ext uri="{FF2B5EF4-FFF2-40B4-BE49-F238E27FC236}">
                <a16:creationId xmlns:a16="http://schemas.microsoft.com/office/drawing/2014/main" id="{43AAD262-212C-9597-F2B0-32428A037823}"/>
              </a:ext>
            </a:extLst>
          </p:cNvPr>
          <p:cNvSpPr txBox="1"/>
          <p:nvPr/>
        </p:nvSpPr>
        <p:spPr>
          <a:xfrm>
            <a:off x="8260856" y="1597222"/>
            <a:ext cx="2042686" cy="830997"/>
          </a:xfrm>
          <a:prstGeom prst="rect">
            <a:avLst/>
          </a:prstGeom>
          <a:noFill/>
        </p:spPr>
        <p:txBody>
          <a:bodyPr wrap="square" rtlCol="0">
            <a:spAutoFit/>
          </a:bodyPr>
          <a:lstStyle/>
          <a:p>
            <a:pPr algn="ctr"/>
            <a:r>
              <a:rPr lang="it-IT" sz="1600" b="1" dirty="0">
                <a:solidFill>
                  <a:schemeClr val="bg1"/>
                </a:solidFill>
              </a:rPr>
              <a:t>ΣΧΕΣΕΙΣ ΜΕ ΤΗ ΒΙΟΜΗΧΑΝΙΑ ΚΑΙ ΤΗΝ ΚΟΙΝΟΤΗΤΑ </a:t>
            </a:r>
          </a:p>
        </p:txBody>
      </p:sp>
      <p:grpSp>
        <p:nvGrpSpPr>
          <p:cNvPr id="130" name="Gruppo 129">
            <a:extLst>
              <a:ext uri="{FF2B5EF4-FFF2-40B4-BE49-F238E27FC236}">
                <a16:creationId xmlns:a16="http://schemas.microsoft.com/office/drawing/2014/main" id="{A119E989-6984-DC0D-AEEC-9C517A107E74}"/>
              </a:ext>
            </a:extLst>
          </p:cNvPr>
          <p:cNvGrpSpPr/>
          <p:nvPr/>
        </p:nvGrpSpPr>
        <p:grpSpPr>
          <a:xfrm>
            <a:off x="8861996" y="2566173"/>
            <a:ext cx="720000" cy="540000"/>
            <a:chOff x="6573488" y="5029771"/>
            <a:chExt cx="2160000" cy="1080000"/>
          </a:xfrm>
        </p:grpSpPr>
        <p:sp>
          <p:nvSpPr>
            <p:cNvPr id="131" name="Rettangolo con angoli arrotondati 130">
              <a:extLst>
                <a:ext uri="{FF2B5EF4-FFF2-40B4-BE49-F238E27FC236}">
                  <a16:creationId xmlns:a16="http://schemas.microsoft.com/office/drawing/2014/main" id="{938B51EB-3026-140A-56E2-D27EC0CCBF2C}"/>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2" name="CasellaDiTesto 131">
              <a:extLst>
                <a:ext uri="{FF2B5EF4-FFF2-40B4-BE49-F238E27FC236}">
                  <a16:creationId xmlns:a16="http://schemas.microsoft.com/office/drawing/2014/main" id="{3EE19A21-32D9-61FE-FE0D-2DB615DE2E6B}"/>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133" name="Rettangolo con angoli arrotondati 132">
            <a:extLst>
              <a:ext uri="{FF2B5EF4-FFF2-40B4-BE49-F238E27FC236}">
                <a16:creationId xmlns:a16="http://schemas.microsoft.com/office/drawing/2014/main" id="{4663855C-990B-FB48-172F-66EB0FE6F1C2}"/>
              </a:ext>
            </a:extLst>
          </p:cNvPr>
          <p:cNvSpPr/>
          <p:nvPr/>
        </p:nvSpPr>
        <p:spPr>
          <a:xfrm>
            <a:off x="7160537" y="828507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4" name="Rettangolo con angoli arrotondati 133">
            <a:extLst>
              <a:ext uri="{FF2B5EF4-FFF2-40B4-BE49-F238E27FC236}">
                <a16:creationId xmlns:a16="http://schemas.microsoft.com/office/drawing/2014/main" id="{1D74915D-8C9A-43E9-DDF5-75B002113334}"/>
              </a:ext>
            </a:extLst>
          </p:cNvPr>
          <p:cNvSpPr/>
          <p:nvPr/>
        </p:nvSpPr>
        <p:spPr>
          <a:xfrm>
            <a:off x="8208399" y="847496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5" name="CasellaDiTesto 134">
            <a:extLst>
              <a:ext uri="{FF2B5EF4-FFF2-40B4-BE49-F238E27FC236}">
                <a16:creationId xmlns:a16="http://schemas.microsoft.com/office/drawing/2014/main" id="{F010CBA4-BAA4-F453-F7AD-24BE4D53CFB0}"/>
              </a:ext>
            </a:extLst>
          </p:cNvPr>
          <p:cNvSpPr txBox="1"/>
          <p:nvPr/>
        </p:nvSpPr>
        <p:spPr>
          <a:xfrm>
            <a:off x="8190063" y="8602706"/>
            <a:ext cx="2198012" cy="400110"/>
          </a:xfrm>
          <a:prstGeom prst="rect">
            <a:avLst/>
          </a:prstGeom>
          <a:noFill/>
        </p:spPr>
        <p:txBody>
          <a:bodyPr wrap="square" rtlCol="0">
            <a:spAutoFit/>
          </a:bodyPr>
          <a:lstStyle/>
          <a:p>
            <a:pPr algn="ctr"/>
            <a:r>
              <a:rPr lang="it-IT" sz="2000" b="1" dirty="0">
                <a:solidFill>
                  <a:schemeClr val="bg1"/>
                </a:solidFill>
              </a:rPr>
              <a:t>ΕΙΣΑΓΩΓΗ</a:t>
            </a:r>
          </a:p>
        </p:txBody>
      </p:sp>
      <p:grpSp>
        <p:nvGrpSpPr>
          <p:cNvPr id="136" name="Gruppo 135">
            <a:extLst>
              <a:ext uri="{FF2B5EF4-FFF2-40B4-BE49-F238E27FC236}">
                <a16:creationId xmlns:a16="http://schemas.microsoft.com/office/drawing/2014/main" id="{C9912FC0-C47A-45E0-3397-D462D31D5AE9}"/>
              </a:ext>
            </a:extLst>
          </p:cNvPr>
          <p:cNvGrpSpPr/>
          <p:nvPr/>
        </p:nvGrpSpPr>
        <p:grpSpPr>
          <a:xfrm>
            <a:off x="8946529" y="9461929"/>
            <a:ext cx="720000" cy="540000"/>
            <a:chOff x="6573488" y="5029771"/>
            <a:chExt cx="2160000" cy="1080000"/>
          </a:xfrm>
        </p:grpSpPr>
        <p:sp>
          <p:nvSpPr>
            <p:cNvPr id="137" name="Rettangolo con angoli arrotondati 136">
              <a:extLst>
                <a:ext uri="{FF2B5EF4-FFF2-40B4-BE49-F238E27FC236}">
                  <a16:creationId xmlns:a16="http://schemas.microsoft.com/office/drawing/2014/main" id="{F91359B7-ED33-AEC3-1878-6E35093353F9}"/>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8" name="CasellaDiTesto 137">
              <a:extLst>
                <a:ext uri="{FF2B5EF4-FFF2-40B4-BE49-F238E27FC236}">
                  <a16:creationId xmlns:a16="http://schemas.microsoft.com/office/drawing/2014/main" id="{EB2795EF-88EB-7EC0-DA35-64E643F93D27}"/>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1</a:t>
              </a:r>
            </a:p>
          </p:txBody>
        </p:sp>
      </p:grpSp>
    </p:spTree>
    <p:extLst>
      <p:ext uri="{BB962C8B-B14F-4D97-AF65-F5344CB8AC3E}">
        <p14:creationId xmlns:p14="http://schemas.microsoft.com/office/powerpoint/2010/main" val="34658871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A0775-38A5-1F5F-A1F6-251441E0F421}"/>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A9BC94DB-B5A6-BD9E-1E26-23E78BE14F6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933BDC5-539A-980C-FFF5-C003311B01B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326B25E-ECD8-32CB-9D67-98414284DBF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C7CD212-0A88-9983-E838-3C17D78F059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CBF2BAC-0DA0-ED2F-727D-6E38DD9686E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BB46CF6-A8D1-DAD6-C3C6-6118156E253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E19912D-04EB-7E64-E7FD-197FE9CDDF1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01D7686-CD3A-7FF7-3170-AB41FD353395}"/>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D0923EB-C3E5-71DE-A158-270FAC47E90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0A061F8-5FC9-11D1-4270-8DECE8C8102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5E11DA82-E2BF-2AED-5836-967FC2255F35}"/>
              </a:ext>
            </a:extLst>
          </p:cNvPr>
          <p:cNvSpPr txBox="1">
            <a:spLocks/>
          </p:cNvSpPr>
          <p:nvPr/>
        </p:nvSpPr>
        <p:spPr>
          <a:xfrm>
            <a:off x="595323" y="2688887"/>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Πώς να καταπολεμήσετε </a:t>
            </a:r>
          </a:p>
          <a:p>
            <a:pPr marL="25400" indent="0" algn="l">
              <a:lnSpc>
                <a:spcPct val="170000"/>
              </a:lnSpc>
            </a:pPr>
            <a:r>
              <a:rPr lang="en-US" dirty="0">
                <a:solidFill>
                  <a:schemeClr val="tx1"/>
                </a:solidFill>
                <a:latin typeface="Bricolage Grotesque" panose="020B0604020202020204" charset="0"/>
              </a:rPr>
              <a:t>την παραπληροφόρηση και την εσφαλμένη ενημέρωση </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6" name="Rettangolo con angoli arrotondati 15">
            <a:extLst>
              <a:ext uri="{FF2B5EF4-FFF2-40B4-BE49-F238E27FC236}">
                <a16:creationId xmlns:a16="http://schemas.microsoft.com/office/drawing/2014/main" id="{C4BED704-51C3-37AD-156F-A8357BA8D8E8}"/>
              </a:ext>
            </a:extLst>
          </p:cNvPr>
          <p:cNvSpPr/>
          <p:nvPr/>
        </p:nvSpPr>
        <p:spPr>
          <a:xfrm>
            <a:off x="9135473" y="297981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id="{56DE12F1-090D-7015-8E0D-062286A8FFCF}"/>
              </a:ext>
            </a:extLst>
          </p:cNvPr>
          <p:cNvSpPr/>
          <p:nvPr/>
        </p:nvSpPr>
        <p:spPr>
          <a:xfrm>
            <a:off x="9303440" y="31697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24637415-DFDC-B78B-DA4D-A863392FB48F}"/>
              </a:ext>
            </a:extLst>
          </p:cNvPr>
          <p:cNvSpPr txBox="1"/>
          <p:nvPr/>
        </p:nvSpPr>
        <p:spPr>
          <a:xfrm>
            <a:off x="9440430" y="3187709"/>
            <a:ext cx="2042686" cy="1323439"/>
          </a:xfrm>
          <a:prstGeom prst="rect">
            <a:avLst/>
          </a:prstGeom>
          <a:noFill/>
        </p:spPr>
        <p:txBody>
          <a:bodyPr wrap="square" rtlCol="0">
            <a:spAutoFit/>
          </a:bodyPr>
          <a:lstStyle/>
          <a:p>
            <a:pPr algn="ctr"/>
            <a:r>
              <a:rPr lang="el-GR" sz="2000" b="1" dirty="0">
                <a:solidFill>
                  <a:schemeClr val="bg1"/>
                </a:solidFill>
              </a:rPr>
              <a:t>ΠΛΗΡΟΦΟΡΗΣΗ ΚΑΙ ΓΡΑΜΜΑΤΙΣΜΟΣ</a:t>
            </a:r>
            <a:endParaRPr lang="it-IT" sz="2000" b="1" dirty="0">
              <a:solidFill>
                <a:schemeClr val="bg1"/>
              </a:solidFill>
            </a:endParaRPr>
          </a:p>
        </p:txBody>
      </p:sp>
      <p:grpSp>
        <p:nvGrpSpPr>
          <p:cNvPr id="19" name="Gruppo 18">
            <a:extLst>
              <a:ext uri="{FF2B5EF4-FFF2-40B4-BE49-F238E27FC236}">
                <a16:creationId xmlns:a16="http://schemas.microsoft.com/office/drawing/2014/main" id="{1820A716-7F7B-B932-A873-D472AECF5346}"/>
              </a:ext>
            </a:extLst>
          </p:cNvPr>
          <p:cNvGrpSpPr/>
          <p:nvPr/>
        </p:nvGrpSpPr>
        <p:grpSpPr>
          <a:xfrm>
            <a:off x="11224359" y="3842265"/>
            <a:ext cx="2160000" cy="1080000"/>
            <a:chOff x="9649415" y="2955847"/>
            <a:chExt cx="2160000" cy="1080000"/>
          </a:xfrm>
        </p:grpSpPr>
        <p:sp>
          <p:nvSpPr>
            <p:cNvPr id="20" name="Rettangolo con angoli arrotondati 19">
              <a:extLst>
                <a:ext uri="{FF2B5EF4-FFF2-40B4-BE49-F238E27FC236}">
                  <a16:creationId xmlns:a16="http://schemas.microsoft.com/office/drawing/2014/main" id="{1F64A5D8-C352-A0B4-5639-0BEDAB8C6FF9}"/>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a:extLst>
                <a:ext uri="{FF2B5EF4-FFF2-40B4-BE49-F238E27FC236}">
                  <a16:creationId xmlns:a16="http://schemas.microsoft.com/office/drawing/2014/main" id="{38FD7BD5-4B69-E7C8-7A18-86762FC410DF}"/>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22" name="Gruppo 21">
            <a:extLst>
              <a:ext uri="{FF2B5EF4-FFF2-40B4-BE49-F238E27FC236}">
                <a16:creationId xmlns:a16="http://schemas.microsoft.com/office/drawing/2014/main" id="{B5CBC92E-BBAC-E625-8D28-BC2878755E8F}"/>
              </a:ext>
            </a:extLst>
          </p:cNvPr>
          <p:cNvGrpSpPr/>
          <p:nvPr/>
        </p:nvGrpSpPr>
        <p:grpSpPr>
          <a:xfrm>
            <a:off x="11924166" y="4842451"/>
            <a:ext cx="720000" cy="540000"/>
            <a:chOff x="6573488" y="5029771"/>
            <a:chExt cx="2160000" cy="1080000"/>
          </a:xfrm>
        </p:grpSpPr>
        <p:sp>
          <p:nvSpPr>
            <p:cNvPr id="23" name="Rettangolo con angoli arrotondati 22">
              <a:extLst>
                <a:ext uri="{FF2B5EF4-FFF2-40B4-BE49-F238E27FC236}">
                  <a16:creationId xmlns:a16="http://schemas.microsoft.com/office/drawing/2014/main" id="{12B19A01-DD14-17BC-162C-F9E90F838A2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0AC4D22E-8D46-2CE6-E88E-83EB08C7650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28" name="Gruppo 27">
            <a:extLst>
              <a:ext uri="{FF2B5EF4-FFF2-40B4-BE49-F238E27FC236}">
                <a16:creationId xmlns:a16="http://schemas.microsoft.com/office/drawing/2014/main" id="{C93CF7F2-E235-A9BB-E6B8-CA9085B7E55F}"/>
              </a:ext>
            </a:extLst>
          </p:cNvPr>
          <p:cNvGrpSpPr/>
          <p:nvPr/>
        </p:nvGrpSpPr>
        <p:grpSpPr>
          <a:xfrm>
            <a:off x="9955305" y="4191166"/>
            <a:ext cx="720000" cy="540000"/>
            <a:chOff x="6573488" y="5029771"/>
            <a:chExt cx="2160000" cy="1080000"/>
          </a:xfrm>
        </p:grpSpPr>
        <p:sp>
          <p:nvSpPr>
            <p:cNvPr id="29" name="Rettangolo con angoli arrotondati 28">
              <a:extLst>
                <a:ext uri="{FF2B5EF4-FFF2-40B4-BE49-F238E27FC236}">
                  <a16:creationId xmlns:a16="http://schemas.microsoft.com/office/drawing/2014/main" id="{3C3F3D77-BD03-4838-F394-65724759E19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24B86980-2E94-C976-A14D-7535BBF5D56B}"/>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31" name="Rettangolo con angoli arrotondati 30">
            <a:extLst>
              <a:ext uri="{FF2B5EF4-FFF2-40B4-BE49-F238E27FC236}">
                <a16:creationId xmlns:a16="http://schemas.microsoft.com/office/drawing/2014/main" id="{31AA2C9B-6790-E5D2-9BA7-45F34E7CC2B8}"/>
              </a:ext>
            </a:extLst>
          </p:cNvPr>
          <p:cNvSpPr/>
          <p:nvPr/>
        </p:nvSpPr>
        <p:spPr>
          <a:xfrm>
            <a:off x="13887457" y="297981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Rettangolo con angoli arrotondati 31">
            <a:extLst>
              <a:ext uri="{FF2B5EF4-FFF2-40B4-BE49-F238E27FC236}">
                <a16:creationId xmlns:a16="http://schemas.microsoft.com/office/drawing/2014/main" id="{10453F3B-CE14-4E9F-1CB3-FC67CA12A9DE}"/>
              </a:ext>
            </a:extLst>
          </p:cNvPr>
          <p:cNvSpPr/>
          <p:nvPr/>
        </p:nvSpPr>
        <p:spPr>
          <a:xfrm>
            <a:off x="14055424" y="31697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CasellaDiTesto 32">
            <a:extLst>
              <a:ext uri="{FF2B5EF4-FFF2-40B4-BE49-F238E27FC236}">
                <a16:creationId xmlns:a16="http://schemas.microsoft.com/office/drawing/2014/main" id="{2919948C-3AEC-4C37-6214-B235A820E0EC}"/>
              </a:ext>
            </a:extLst>
          </p:cNvPr>
          <p:cNvSpPr txBox="1"/>
          <p:nvPr/>
        </p:nvSpPr>
        <p:spPr>
          <a:xfrm>
            <a:off x="13902417" y="3166375"/>
            <a:ext cx="2467627" cy="2657138"/>
          </a:xfrm>
          <a:prstGeom prst="rect">
            <a:avLst/>
          </a:prstGeom>
          <a:noFill/>
        </p:spPr>
        <p:txBody>
          <a:bodyPr wrap="square" rtlCol="0">
            <a:spAutoFit/>
          </a:bodyPr>
          <a:lstStyle/>
          <a:p>
            <a:pPr algn="ctr">
              <a:lnSpc>
                <a:spcPts val="2000"/>
              </a:lnSpc>
            </a:pPr>
            <a:r>
              <a:rPr lang="el-GR" sz="1600" b="1" dirty="0">
                <a:solidFill>
                  <a:schemeClr val="bg1"/>
                </a:solidFill>
              </a:rPr>
              <a:t>ΖΗΤΗΜΑΤΑ ΑΞΙΟΠΟΙΗΣΗΣ ΤΗΣ ΤΕΧΝΗΤΗΣ ΝΟΗΜΟΣΥΝΗΣ ΣΕ ΠΕΡΙΟΔΟΥΣ ΑΒΕΒΑΙΟΤΗΤΑΣ</a:t>
            </a:r>
            <a:endParaRPr lang="it-IT" sz="1600" b="1" dirty="0">
              <a:solidFill>
                <a:schemeClr val="bg1"/>
              </a:solidFill>
            </a:endParaRPr>
          </a:p>
          <a:p>
            <a:pPr algn="ctr">
              <a:lnSpc>
                <a:spcPts val="2000"/>
              </a:lnSpc>
            </a:pPr>
            <a:r>
              <a:rPr lang="it-IT" sz="2000" b="1" dirty="0">
                <a:solidFill>
                  <a:schemeClr val="bg1"/>
                </a:solidFill>
              </a:rPr>
              <a:t>ΚΥΒΕΡΝΗΤΙΚΗ ΑΣΦΑΛΕΙΑ </a:t>
            </a:r>
            <a:br>
              <a:rPr lang="it-IT" sz="2000" b="1" dirty="0">
                <a:solidFill>
                  <a:schemeClr val="bg1"/>
                </a:solidFill>
              </a:rPr>
            </a:br>
            <a:r>
              <a:rPr lang="it-IT" sz="2000" b="1" dirty="0">
                <a:solidFill>
                  <a:schemeClr val="bg1"/>
                </a:solidFill>
              </a:rPr>
              <a:t>Σε αβέβαιες εποχές</a:t>
            </a:r>
          </a:p>
        </p:txBody>
      </p:sp>
      <p:grpSp>
        <p:nvGrpSpPr>
          <p:cNvPr id="34" name="Gruppo 33">
            <a:extLst>
              <a:ext uri="{FF2B5EF4-FFF2-40B4-BE49-F238E27FC236}">
                <a16:creationId xmlns:a16="http://schemas.microsoft.com/office/drawing/2014/main" id="{A8F9DB07-9C87-CE47-1934-457B0448E8EE}"/>
              </a:ext>
            </a:extLst>
          </p:cNvPr>
          <p:cNvGrpSpPr/>
          <p:nvPr/>
        </p:nvGrpSpPr>
        <p:grpSpPr>
          <a:xfrm>
            <a:off x="15976343" y="3817544"/>
            <a:ext cx="2160000" cy="1104721"/>
            <a:chOff x="9649415" y="2931126"/>
            <a:chExt cx="2160000" cy="1104721"/>
          </a:xfrm>
        </p:grpSpPr>
        <p:sp>
          <p:nvSpPr>
            <p:cNvPr id="35" name="Rettangolo con angoli arrotondati 34">
              <a:extLst>
                <a:ext uri="{FF2B5EF4-FFF2-40B4-BE49-F238E27FC236}">
                  <a16:creationId xmlns:a16="http://schemas.microsoft.com/office/drawing/2014/main" id="{9CB5EB54-D2B8-D3E0-F66E-FDC76216D293}"/>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CasellaDiTesto 35">
              <a:extLst>
                <a:ext uri="{FF2B5EF4-FFF2-40B4-BE49-F238E27FC236}">
                  <a16:creationId xmlns:a16="http://schemas.microsoft.com/office/drawing/2014/main" id="{2FD25AF0-C6A0-2D29-A495-8BDA19654A89}"/>
                </a:ext>
              </a:extLst>
            </p:cNvPr>
            <p:cNvSpPr txBox="1"/>
            <p:nvPr/>
          </p:nvSpPr>
          <p:spPr>
            <a:xfrm>
              <a:off x="9740855" y="2931126"/>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37" name="Gruppo 36">
            <a:extLst>
              <a:ext uri="{FF2B5EF4-FFF2-40B4-BE49-F238E27FC236}">
                <a16:creationId xmlns:a16="http://schemas.microsoft.com/office/drawing/2014/main" id="{AF1CF933-FD5D-2147-BC47-F7F5E5C6BAF8}"/>
              </a:ext>
            </a:extLst>
          </p:cNvPr>
          <p:cNvGrpSpPr/>
          <p:nvPr/>
        </p:nvGrpSpPr>
        <p:grpSpPr>
          <a:xfrm>
            <a:off x="16660652" y="4795280"/>
            <a:ext cx="720000" cy="540000"/>
            <a:chOff x="6573488" y="5029771"/>
            <a:chExt cx="2160000" cy="1080000"/>
          </a:xfrm>
        </p:grpSpPr>
        <p:sp>
          <p:nvSpPr>
            <p:cNvPr id="38" name="Rettangolo con angoli arrotondati 37">
              <a:extLst>
                <a:ext uri="{FF2B5EF4-FFF2-40B4-BE49-F238E27FC236}">
                  <a16:creationId xmlns:a16="http://schemas.microsoft.com/office/drawing/2014/main" id="{020C0D5D-51E1-755C-9E20-A7FED7AE0A14}"/>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CasellaDiTesto 38">
              <a:extLst>
                <a:ext uri="{FF2B5EF4-FFF2-40B4-BE49-F238E27FC236}">
                  <a16:creationId xmlns:a16="http://schemas.microsoft.com/office/drawing/2014/main" id="{F00C0895-BFE8-6BE3-E272-EC91C90CCFF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43" name="Gruppo 42">
            <a:extLst>
              <a:ext uri="{FF2B5EF4-FFF2-40B4-BE49-F238E27FC236}">
                <a16:creationId xmlns:a16="http://schemas.microsoft.com/office/drawing/2014/main" id="{9601DA56-6016-252F-91E9-C78AFA676CEA}"/>
              </a:ext>
            </a:extLst>
          </p:cNvPr>
          <p:cNvGrpSpPr/>
          <p:nvPr/>
        </p:nvGrpSpPr>
        <p:grpSpPr>
          <a:xfrm>
            <a:off x="14792528" y="4211381"/>
            <a:ext cx="720000" cy="540000"/>
            <a:chOff x="6573488" y="5029771"/>
            <a:chExt cx="2160000" cy="1080000"/>
          </a:xfrm>
        </p:grpSpPr>
        <p:sp>
          <p:nvSpPr>
            <p:cNvPr id="44" name="Rettangolo con angoli arrotondati 43">
              <a:extLst>
                <a:ext uri="{FF2B5EF4-FFF2-40B4-BE49-F238E27FC236}">
                  <a16:creationId xmlns:a16="http://schemas.microsoft.com/office/drawing/2014/main" id="{5884AC06-C7F7-314A-3B9D-5276A748B518}"/>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5" name="CasellaDiTesto 44">
              <a:extLst>
                <a:ext uri="{FF2B5EF4-FFF2-40B4-BE49-F238E27FC236}">
                  <a16:creationId xmlns:a16="http://schemas.microsoft.com/office/drawing/2014/main" id="{4D76C06B-DC59-5CBC-462A-8C5EA608A93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86" name="Τίτλος 1">
            <a:extLst>
              <a:ext uri="{FF2B5EF4-FFF2-40B4-BE49-F238E27FC236}">
                <a16:creationId xmlns:a16="http://schemas.microsoft.com/office/drawing/2014/main" id="{01125A09-101A-6E03-FAFA-7D9216BA8F21}"/>
              </a:ext>
            </a:extLst>
          </p:cNvPr>
          <p:cNvSpPr txBox="1">
            <a:spLocks/>
          </p:cNvSpPr>
          <p:nvPr/>
        </p:nvSpPr>
        <p:spPr>
          <a:xfrm>
            <a:off x="2693443" y="597024"/>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atin typeface="Bricolage Grotesque" panose="020B0604020202020204" charset="0"/>
              </a:rPr>
              <a:t>HILDA, μια προσέγγιση οικοσυστήματος: Τα modules</a:t>
            </a:r>
            <a:endParaRPr lang="el-GR" dirty="0"/>
          </a:p>
        </p:txBody>
      </p:sp>
    </p:spTree>
    <p:extLst>
      <p:ext uri="{BB962C8B-B14F-4D97-AF65-F5344CB8AC3E}">
        <p14:creationId xmlns:p14="http://schemas.microsoft.com/office/powerpoint/2010/main" val="13658553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B76D2-EAE0-F5D2-997C-6BA2B96831AA}"/>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CFBA5711-926B-98C1-2D95-752311FA0C1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3CEA73B3-4627-130C-4661-94A1814A150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646D085-DD42-6CE4-9391-B67E3CEBDB12}"/>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073CD81-6CF4-586F-7239-ED7FCC6F12D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054020B-80DE-9FA5-166E-3BF459E983B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E2312A6-120F-7B50-30EE-A477DED4218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807ABEB-7AE9-F675-B44B-6A0B3F752C7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838E56E-A8C0-2520-ABA1-F6570F27B38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12AAD20-0871-98C1-240E-B5E7FCB63F2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6194E2B2-E3CA-DCF4-E0FD-B4B693DACC1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714456AC-DBF8-A31E-57C3-68E775C6FC0F}"/>
              </a:ext>
            </a:extLst>
          </p:cNvPr>
          <p:cNvSpPr txBox="1">
            <a:spLocks/>
          </p:cNvSpPr>
          <p:nvPr/>
        </p:nvSpPr>
        <p:spPr>
          <a:xfrm>
            <a:off x="595323" y="2688887"/>
            <a:ext cx="8015381"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Πώς να καταπολεμήσετε </a:t>
            </a:r>
          </a:p>
          <a:p>
            <a:pPr marL="25400" indent="0" algn="l">
              <a:lnSpc>
                <a:spcPct val="170000"/>
              </a:lnSpc>
            </a:pPr>
            <a:r>
              <a:rPr lang="en-US" dirty="0">
                <a:solidFill>
                  <a:schemeClr val="tx1"/>
                </a:solidFill>
                <a:latin typeface="Bricolage Grotesque" panose="020B0604020202020204" charset="0"/>
              </a:rPr>
              <a:t>την παραπληροφόρηση και την εσφαλμένη πληροφόρηση σε ένα ευρύτερο πλαίσιο, το οποίο λαμβάνει υπόψη την ευπάθεια στην παραπληροφόρηση και την εσφαλμένη πληροφόρηση, ιδίως εκείνες που σχετίζονται με την εφηβεία.</a:t>
            </a:r>
          </a:p>
          <a:p>
            <a:pPr marL="25400" indent="0" algn="l">
              <a:lnSpc>
                <a:spcPct val="170000"/>
              </a:lnSpc>
            </a:pPr>
            <a:endParaRPr lang="en-US" dirty="0">
              <a:solidFill>
                <a:schemeClr val="tx1"/>
              </a:solidFill>
              <a:latin typeface="Bricolage Grotesque" panose="020B0604020202020204" charset="0"/>
            </a:endParaRP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6" name="Rettangolo con angoli arrotondati 15">
            <a:extLst>
              <a:ext uri="{FF2B5EF4-FFF2-40B4-BE49-F238E27FC236}">
                <a16:creationId xmlns:a16="http://schemas.microsoft.com/office/drawing/2014/main" id="{77D4E00D-6C3D-3529-904D-281EF1AAF8C5}"/>
              </a:ext>
            </a:extLst>
          </p:cNvPr>
          <p:cNvSpPr/>
          <p:nvPr/>
        </p:nvSpPr>
        <p:spPr>
          <a:xfrm>
            <a:off x="9148126" y="297981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id="{CDA094E4-E88D-2E7D-F10B-0CE71367DC1E}"/>
              </a:ext>
            </a:extLst>
          </p:cNvPr>
          <p:cNvSpPr/>
          <p:nvPr/>
        </p:nvSpPr>
        <p:spPr>
          <a:xfrm>
            <a:off x="10253353" y="30554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B958C0C8-93D8-DBFF-0139-A560918561C1}"/>
              </a:ext>
            </a:extLst>
          </p:cNvPr>
          <p:cNvSpPr txBox="1"/>
          <p:nvPr/>
        </p:nvSpPr>
        <p:spPr>
          <a:xfrm>
            <a:off x="10390343" y="2981969"/>
            <a:ext cx="2042686" cy="707886"/>
          </a:xfrm>
          <a:prstGeom prst="rect">
            <a:avLst/>
          </a:prstGeom>
          <a:noFill/>
        </p:spPr>
        <p:txBody>
          <a:bodyPr wrap="square" rtlCol="0">
            <a:spAutoFit/>
          </a:bodyPr>
          <a:lstStyle/>
          <a:p>
            <a:pPr algn="ctr"/>
            <a:r>
              <a:rPr lang="it-IT" sz="2000" b="1" dirty="0">
                <a:solidFill>
                  <a:schemeClr val="bg1"/>
                </a:solidFill>
              </a:rPr>
              <a:t>ΟΙΚΟΔΟΜΗΣΗ ΑΝΘΕΚΤΙΚΟΤΗΤΑΣ</a:t>
            </a:r>
          </a:p>
        </p:txBody>
      </p:sp>
      <p:grpSp>
        <p:nvGrpSpPr>
          <p:cNvPr id="19" name="Gruppo 18">
            <a:extLst>
              <a:ext uri="{FF2B5EF4-FFF2-40B4-BE49-F238E27FC236}">
                <a16:creationId xmlns:a16="http://schemas.microsoft.com/office/drawing/2014/main" id="{45C989A9-238E-02C9-43C9-99FD0C5BFD3E}"/>
              </a:ext>
            </a:extLst>
          </p:cNvPr>
          <p:cNvGrpSpPr/>
          <p:nvPr/>
        </p:nvGrpSpPr>
        <p:grpSpPr>
          <a:xfrm>
            <a:off x="11296696" y="4128480"/>
            <a:ext cx="2160000" cy="1080000"/>
            <a:chOff x="9649415" y="2955847"/>
            <a:chExt cx="2160000" cy="1080000"/>
          </a:xfrm>
        </p:grpSpPr>
        <p:sp>
          <p:nvSpPr>
            <p:cNvPr id="20" name="Rettangolo con angoli arrotondati 19">
              <a:extLst>
                <a:ext uri="{FF2B5EF4-FFF2-40B4-BE49-F238E27FC236}">
                  <a16:creationId xmlns:a16="http://schemas.microsoft.com/office/drawing/2014/main" id="{AF52BC2A-8345-2562-1684-F263D036B051}"/>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a:extLst>
                <a:ext uri="{FF2B5EF4-FFF2-40B4-BE49-F238E27FC236}">
                  <a16:creationId xmlns:a16="http://schemas.microsoft.com/office/drawing/2014/main" id="{F1BB3D03-1933-76F6-578C-EBCB75E3369A}"/>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22" name="Gruppo 21">
            <a:extLst>
              <a:ext uri="{FF2B5EF4-FFF2-40B4-BE49-F238E27FC236}">
                <a16:creationId xmlns:a16="http://schemas.microsoft.com/office/drawing/2014/main" id="{3A8C6EB1-C023-BB15-6109-6AD11B4C648C}"/>
              </a:ext>
            </a:extLst>
          </p:cNvPr>
          <p:cNvGrpSpPr/>
          <p:nvPr/>
        </p:nvGrpSpPr>
        <p:grpSpPr>
          <a:xfrm>
            <a:off x="12016696" y="5059716"/>
            <a:ext cx="720000" cy="540000"/>
            <a:chOff x="6573488" y="5029771"/>
            <a:chExt cx="2160000" cy="1080000"/>
          </a:xfrm>
        </p:grpSpPr>
        <p:sp>
          <p:nvSpPr>
            <p:cNvPr id="23" name="Rettangolo con angoli arrotondati 22">
              <a:extLst>
                <a:ext uri="{FF2B5EF4-FFF2-40B4-BE49-F238E27FC236}">
                  <a16:creationId xmlns:a16="http://schemas.microsoft.com/office/drawing/2014/main" id="{099D6B6D-F75A-BD2D-286B-90095C823A6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CB833DC1-019B-F480-CCE1-76EC0FD305CD}"/>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3" name="Gruppo 2">
            <a:extLst>
              <a:ext uri="{FF2B5EF4-FFF2-40B4-BE49-F238E27FC236}">
                <a16:creationId xmlns:a16="http://schemas.microsoft.com/office/drawing/2014/main" id="{9A1BAACE-B4CE-578F-70BC-FCB9E1602EDD}"/>
              </a:ext>
            </a:extLst>
          </p:cNvPr>
          <p:cNvGrpSpPr/>
          <p:nvPr/>
        </p:nvGrpSpPr>
        <p:grpSpPr>
          <a:xfrm>
            <a:off x="9010034" y="4099936"/>
            <a:ext cx="2473900" cy="1080000"/>
            <a:chOff x="9492465" y="2955847"/>
            <a:chExt cx="2473900" cy="1080000"/>
          </a:xfrm>
        </p:grpSpPr>
        <p:sp>
          <p:nvSpPr>
            <p:cNvPr id="14" name="Rettangolo con angoli arrotondati 13">
              <a:extLst>
                <a:ext uri="{FF2B5EF4-FFF2-40B4-BE49-F238E27FC236}">
                  <a16:creationId xmlns:a16="http://schemas.microsoft.com/office/drawing/2014/main" id="{2C973939-EBB9-2D11-1953-2CFAB1942A29}"/>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CasellaDiTesto 24">
              <a:extLst>
                <a:ext uri="{FF2B5EF4-FFF2-40B4-BE49-F238E27FC236}">
                  <a16:creationId xmlns:a16="http://schemas.microsoft.com/office/drawing/2014/main" id="{D967160F-C910-340A-5FE0-2409FE135D89}"/>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ΟΙΚΟΔΟΜΗΣΗ ΟΡΓΑΝΩΤΙΚΗΣ ΑΝΘΕΚΤΙΚΟΤΗΤΑΣ</a:t>
              </a:r>
            </a:p>
          </p:txBody>
        </p:sp>
      </p:grpSp>
      <p:grpSp>
        <p:nvGrpSpPr>
          <p:cNvPr id="28" name="Gruppo 27">
            <a:extLst>
              <a:ext uri="{FF2B5EF4-FFF2-40B4-BE49-F238E27FC236}">
                <a16:creationId xmlns:a16="http://schemas.microsoft.com/office/drawing/2014/main" id="{6AC63563-18DF-B940-5ECF-BA98B0B69682}"/>
              </a:ext>
            </a:extLst>
          </p:cNvPr>
          <p:cNvGrpSpPr/>
          <p:nvPr/>
        </p:nvGrpSpPr>
        <p:grpSpPr>
          <a:xfrm>
            <a:off x="10968452" y="3616324"/>
            <a:ext cx="720000" cy="540000"/>
            <a:chOff x="6573488" y="5029771"/>
            <a:chExt cx="2160000" cy="1080000"/>
          </a:xfrm>
        </p:grpSpPr>
        <p:sp>
          <p:nvSpPr>
            <p:cNvPr id="29" name="Rettangolo con angoli arrotondati 28">
              <a:extLst>
                <a:ext uri="{FF2B5EF4-FFF2-40B4-BE49-F238E27FC236}">
                  <a16:creationId xmlns:a16="http://schemas.microsoft.com/office/drawing/2014/main" id="{661E642C-D89A-E60F-C2B8-0FE065ED508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8AB26291-BAE5-9D87-C197-1D529F8C5B4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a:t>
              </a:r>
            </a:p>
          </p:txBody>
        </p:sp>
      </p:grpSp>
      <p:grpSp>
        <p:nvGrpSpPr>
          <p:cNvPr id="26" name="Gruppo 25">
            <a:extLst>
              <a:ext uri="{FF2B5EF4-FFF2-40B4-BE49-F238E27FC236}">
                <a16:creationId xmlns:a16="http://schemas.microsoft.com/office/drawing/2014/main" id="{A758F5CE-F095-9852-51E1-DC472BE0AA93}"/>
              </a:ext>
            </a:extLst>
          </p:cNvPr>
          <p:cNvGrpSpPr/>
          <p:nvPr/>
        </p:nvGrpSpPr>
        <p:grpSpPr>
          <a:xfrm>
            <a:off x="9971374" y="5084184"/>
            <a:ext cx="720000" cy="540000"/>
            <a:chOff x="6573488" y="5029771"/>
            <a:chExt cx="2160000" cy="1080000"/>
          </a:xfrm>
        </p:grpSpPr>
        <p:sp>
          <p:nvSpPr>
            <p:cNvPr id="27" name="Rettangolo con angoli arrotondati 26">
              <a:extLst>
                <a:ext uri="{FF2B5EF4-FFF2-40B4-BE49-F238E27FC236}">
                  <a16:creationId xmlns:a16="http://schemas.microsoft.com/office/drawing/2014/main" id="{1FABEAD9-323F-5D65-6C0A-F092DEB10A8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CasellaDiTesto 39">
              <a:extLst>
                <a:ext uri="{FF2B5EF4-FFF2-40B4-BE49-F238E27FC236}">
                  <a16:creationId xmlns:a16="http://schemas.microsoft.com/office/drawing/2014/main" id="{8FD1589C-43AF-BA89-B4F7-9B45348F3283}"/>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46" name="Τίτλος 1">
            <a:extLst>
              <a:ext uri="{FF2B5EF4-FFF2-40B4-BE49-F238E27FC236}">
                <a16:creationId xmlns:a16="http://schemas.microsoft.com/office/drawing/2014/main" id="{4106E202-B0C5-8CB6-59D1-086BD1B8BE67}"/>
              </a:ext>
            </a:extLst>
          </p:cNvPr>
          <p:cNvSpPr txBox="1">
            <a:spLocks/>
          </p:cNvSpPr>
          <p:nvPr/>
        </p:nvSpPr>
        <p:spPr>
          <a:xfrm>
            <a:off x="2693443" y="597024"/>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atin typeface="Bricolage Grotesque" panose="020B0604020202020204" charset="0"/>
              </a:rPr>
              <a:t>HILDA, μια προσέγγιση οικοσυστήματος: Τα modules</a:t>
            </a:r>
            <a:endParaRPr lang="el-GR" dirty="0"/>
          </a:p>
        </p:txBody>
      </p:sp>
    </p:spTree>
    <p:extLst>
      <p:ext uri="{BB962C8B-B14F-4D97-AF65-F5344CB8AC3E}">
        <p14:creationId xmlns:p14="http://schemas.microsoft.com/office/powerpoint/2010/main" val="4498660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1144F-6E2D-4987-0327-E1C50DABB95A}"/>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F855C993-584E-F2E0-B95B-6512FD06D91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515BB11-E01A-8252-F703-A87BA89118B5}"/>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97A4E0C-BE41-F4F9-2EBB-18DB0B64B0D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93A96B0-FD18-3585-E53E-67A53E99EBC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7C5E4DD-C5D4-1FD4-62F2-664C2F7A570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4AD3619-5F30-1B28-FC43-D78BCE009E7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A89A16B-22CE-DB0F-BFBA-2E66C975EFE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48A60B9-7FBC-D125-BD05-5373C114786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11CEB5F-A1EF-B14B-650C-9A0193B5A96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108AAE2-9373-1CB1-294C-3075F27D1FE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Υπότιτλος 2">
            <a:extLst>
              <a:ext uri="{FF2B5EF4-FFF2-40B4-BE49-F238E27FC236}">
                <a16:creationId xmlns:a16="http://schemas.microsoft.com/office/drawing/2014/main" id="{4EFD1CCC-59F7-78FB-F57D-E199DF074614}"/>
              </a:ext>
            </a:extLst>
          </p:cNvPr>
          <p:cNvSpPr txBox="1">
            <a:spLocks/>
          </p:cNvSpPr>
          <p:nvPr/>
        </p:nvSpPr>
        <p:spPr>
          <a:xfrm>
            <a:off x="595323" y="2688887"/>
            <a:ext cx="7133945"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Πώς να καταπολεμήσουμε </a:t>
            </a:r>
          </a:p>
          <a:p>
            <a:pPr marL="25400" indent="0" algn="l">
              <a:lnSpc>
                <a:spcPct val="170000"/>
              </a:lnSpc>
            </a:pPr>
            <a:r>
              <a:rPr lang="en-US" dirty="0">
                <a:solidFill>
                  <a:schemeClr val="tx1"/>
                </a:solidFill>
                <a:latin typeface="Bricolage Grotesque" panose="020B0604020202020204" charset="0"/>
              </a:rPr>
              <a:t>την παραπληροφόρηση και την εσφαλμένη πληροφόρηση σε ένα ευρύτερο πλαίσιο, με έμφαση στις απαραίτητες βασικές δεξιότητες</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5" name="Rettangolo con angoli arrotondati 14">
            <a:extLst>
              <a:ext uri="{FF2B5EF4-FFF2-40B4-BE49-F238E27FC236}">
                <a16:creationId xmlns:a16="http://schemas.microsoft.com/office/drawing/2014/main" id="{812A2D49-14D8-D27B-BC2B-A8FC30C324AA}"/>
              </a:ext>
            </a:extLst>
          </p:cNvPr>
          <p:cNvSpPr/>
          <p:nvPr/>
        </p:nvSpPr>
        <p:spPr>
          <a:xfrm>
            <a:off x="13893664" y="2979812"/>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con angoli arrotondati 18">
            <a:extLst>
              <a:ext uri="{FF2B5EF4-FFF2-40B4-BE49-F238E27FC236}">
                <a16:creationId xmlns:a16="http://schemas.microsoft.com/office/drawing/2014/main" id="{E42ED51F-5647-C4EE-9E4C-E1DBD88CEBE6}"/>
              </a:ext>
            </a:extLst>
          </p:cNvPr>
          <p:cNvSpPr/>
          <p:nvPr/>
        </p:nvSpPr>
        <p:spPr>
          <a:xfrm>
            <a:off x="14941526" y="3169702"/>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a:extLst>
              <a:ext uri="{FF2B5EF4-FFF2-40B4-BE49-F238E27FC236}">
                <a16:creationId xmlns:a16="http://schemas.microsoft.com/office/drawing/2014/main" id="{35EC7951-7FD3-AB5B-4F78-91FC05B83980}"/>
              </a:ext>
            </a:extLst>
          </p:cNvPr>
          <p:cNvSpPr txBox="1"/>
          <p:nvPr/>
        </p:nvSpPr>
        <p:spPr>
          <a:xfrm>
            <a:off x="15078516" y="3187711"/>
            <a:ext cx="2042686" cy="707886"/>
          </a:xfrm>
          <a:prstGeom prst="rect">
            <a:avLst/>
          </a:prstGeom>
          <a:noFill/>
        </p:spPr>
        <p:txBody>
          <a:bodyPr wrap="square" rtlCol="0">
            <a:spAutoFit/>
          </a:bodyPr>
          <a:lstStyle/>
          <a:p>
            <a:pPr algn="ctr"/>
            <a:r>
              <a:rPr lang="it-IT" sz="2000" b="1" dirty="0">
                <a:solidFill>
                  <a:schemeClr val="bg1"/>
                </a:solidFill>
              </a:rPr>
              <a:t>ΕΠΙΛΥΣΗ ΠΡΟΒΛΗΜΑΤΩΝ</a:t>
            </a:r>
          </a:p>
        </p:txBody>
      </p:sp>
      <p:grpSp>
        <p:nvGrpSpPr>
          <p:cNvPr id="21" name="Gruppo 20">
            <a:extLst>
              <a:ext uri="{FF2B5EF4-FFF2-40B4-BE49-F238E27FC236}">
                <a16:creationId xmlns:a16="http://schemas.microsoft.com/office/drawing/2014/main" id="{8BD0BCF9-EC2C-42D6-50BB-AB932716D7E1}"/>
              </a:ext>
            </a:extLst>
          </p:cNvPr>
          <p:cNvGrpSpPr/>
          <p:nvPr/>
        </p:nvGrpSpPr>
        <p:grpSpPr>
          <a:xfrm>
            <a:off x="15679656" y="4087650"/>
            <a:ext cx="720000" cy="540000"/>
            <a:chOff x="6573488" y="5029771"/>
            <a:chExt cx="2160000" cy="1080000"/>
          </a:xfrm>
        </p:grpSpPr>
        <p:sp>
          <p:nvSpPr>
            <p:cNvPr id="22" name="Rettangolo con angoli arrotondati 21">
              <a:extLst>
                <a:ext uri="{FF2B5EF4-FFF2-40B4-BE49-F238E27FC236}">
                  <a16:creationId xmlns:a16="http://schemas.microsoft.com/office/drawing/2014/main" id="{9F5622B6-0D4F-AEB0-8CCC-FB24FBA29437}"/>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CasellaDiTesto 22">
              <a:extLst>
                <a:ext uri="{FF2B5EF4-FFF2-40B4-BE49-F238E27FC236}">
                  <a16:creationId xmlns:a16="http://schemas.microsoft.com/office/drawing/2014/main" id="{4DA91C52-001F-A9D5-776D-D9B3A50379D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78" name="Rettangolo con angoli arrotondati 77">
            <a:extLst>
              <a:ext uri="{FF2B5EF4-FFF2-40B4-BE49-F238E27FC236}">
                <a16:creationId xmlns:a16="http://schemas.microsoft.com/office/drawing/2014/main" id="{91623E7F-BC8F-B00B-7BFE-4F1BBB515388}"/>
              </a:ext>
            </a:extLst>
          </p:cNvPr>
          <p:cNvSpPr/>
          <p:nvPr/>
        </p:nvSpPr>
        <p:spPr>
          <a:xfrm>
            <a:off x="9141342" y="2981224"/>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9" name="Rettangolo con angoli arrotondati 78">
            <a:extLst>
              <a:ext uri="{FF2B5EF4-FFF2-40B4-BE49-F238E27FC236}">
                <a16:creationId xmlns:a16="http://schemas.microsoft.com/office/drawing/2014/main" id="{B483B821-8611-9F9C-EF0F-7E15CBC65FA8}"/>
              </a:ext>
            </a:extLst>
          </p:cNvPr>
          <p:cNvSpPr/>
          <p:nvPr/>
        </p:nvSpPr>
        <p:spPr>
          <a:xfrm>
            <a:off x="10189204" y="317111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0" name="CasellaDiTesto 79">
            <a:extLst>
              <a:ext uri="{FF2B5EF4-FFF2-40B4-BE49-F238E27FC236}">
                <a16:creationId xmlns:a16="http://schemas.microsoft.com/office/drawing/2014/main" id="{27EA707E-5B70-BE70-AE93-36BA1427D942}"/>
              </a:ext>
            </a:extLst>
          </p:cNvPr>
          <p:cNvSpPr txBox="1"/>
          <p:nvPr/>
        </p:nvSpPr>
        <p:spPr>
          <a:xfrm>
            <a:off x="10326194" y="3189123"/>
            <a:ext cx="2042686" cy="707886"/>
          </a:xfrm>
          <a:prstGeom prst="rect">
            <a:avLst/>
          </a:prstGeom>
          <a:noFill/>
        </p:spPr>
        <p:txBody>
          <a:bodyPr wrap="square" rtlCol="0">
            <a:spAutoFit/>
          </a:bodyPr>
          <a:lstStyle/>
          <a:p>
            <a:pPr algn="ctr"/>
            <a:r>
              <a:rPr lang="it-IT" sz="2000" b="1" dirty="0">
                <a:solidFill>
                  <a:schemeClr val="bg1"/>
                </a:solidFill>
              </a:rPr>
              <a:t>ΚΡΙΤΙΚΗ ΣΚΕΨΗ</a:t>
            </a:r>
          </a:p>
        </p:txBody>
      </p:sp>
      <p:grpSp>
        <p:nvGrpSpPr>
          <p:cNvPr id="81" name="Gruppo 80">
            <a:extLst>
              <a:ext uri="{FF2B5EF4-FFF2-40B4-BE49-F238E27FC236}">
                <a16:creationId xmlns:a16="http://schemas.microsoft.com/office/drawing/2014/main" id="{6952612F-FE34-8F82-38E2-E5836783461C}"/>
              </a:ext>
            </a:extLst>
          </p:cNvPr>
          <p:cNvGrpSpPr/>
          <p:nvPr/>
        </p:nvGrpSpPr>
        <p:grpSpPr>
          <a:xfrm>
            <a:off x="10927334" y="4089062"/>
            <a:ext cx="720000" cy="540000"/>
            <a:chOff x="6573488" y="5029771"/>
            <a:chExt cx="2160000" cy="1080000"/>
          </a:xfrm>
        </p:grpSpPr>
        <p:sp>
          <p:nvSpPr>
            <p:cNvPr id="82" name="Rettangolo con angoli arrotondati 81">
              <a:extLst>
                <a:ext uri="{FF2B5EF4-FFF2-40B4-BE49-F238E27FC236}">
                  <a16:creationId xmlns:a16="http://schemas.microsoft.com/office/drawing/2014/main" id="{B2217311-F1AE-CEBF-614E-F2E8A30D84C9}"/>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3" name="CasellaDiTesto 82">
              <a:extLst>
                <a:ext uri="{FF2B5EF4-FFF2-40B4-BE49-F238E27FC236}">
                  <a16:creationId xmlns:a16="http://schemas.microsoft.com/office/drawing/2014/main" id="{531C12FA-F081-19AC-59C9-6E99D464DCB5}"/>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32" name="Τίτλος 1">
            <a:extLst>
              <a:ext uri="{FF2B5EF4-FFF2-40B4-BE49-F238E27FC236}">
                <a16:creationId xmlns:a16="http://schemas.microsoft.com/office/drawing/2014/main" id="{93513475-A2D7-B85D-ABC2-C730B3687286}"/>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HILDA, μια προσέγγιση οικοσυστήματος: Τα ενότητες</a:t>
            </a:r>
            <a:endParaRPr lang="el-GR" dirty="0"/>
          </a:p>
        </p:txBody>
      </p:sp>
    </p:spTree>
    <p:extLst>
      <p:ext uri="{BB962C8B-B14F-4D97-AF65-F5344CB8AC3E}">
        <p14:creationId xmlns:p14="http://schemas.microsoft.com/office/powerpoint/2010/main" val="24026833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87DF9-58CE-54AE-B1F6-17579F676FB7}"/>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F6790060-E782-1318-51D0-1FAA1B603E6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23EDD1B-8BFB-67E9-CF69-E5EAE9B939C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6DCE616-BCFB-9C48-20C8-E9FC91BA1FE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82A85BD-5A37-9041-51C8-EB8AF4A1B21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31DF05C-70D4-85BD-8131-754D9BF5522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45CEAA3-7722-A0CA-B15D-1996BFC05B44}"/>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C156F2C-704A-DA28-9EA6-DEC83DDC326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3E1F5EC-FA97-7FD7-F286-56F222907B0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4EAC023-2147-AAA7-B3AC-21DFECDFB25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94DA691-BCD8-C1C2-5BD6-97667CD127F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Υπότιτλος 2">
            <a:extLst>
              <a:ext uri="{FF2B5EF4-FFF2-40B4-BE49-F238E27FC236}">
                <a16:creationId xmlns:a16="http://schemas.microsoft.com/office/drawing/2014/main" id="{C3B41536-1D12-A99A-075D-FEA2FB86ADA7}"/>
              </a:ext>
            </a:extLst>
          </p:cNvPr>
          <p:cNvSpPr txBox="1">
            <a:spLocks/>
          </p:cNvSpPr>
          <p:nvPr/>
        </p:nvSpPr>
        <p:spPr>
          <a:xfrm>
            <a:off x="595323" y="2688887"/>
            <a:ext cx="7832600"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Πώς να καταπολεμήσουμε </a:t>
            </a:r>
          </a:p>
          <a:p>
            <a:pPr marL="25400" indent="0" algn="l">
              <a:lnSpc>
                <a:spcPct val="170000"/>
              </a:lnSpc>
            </a:pPr>
            <a:r>
              <a:rPr lang="en-US" dirty="0">
                <a:solidFill>
                  <a:schemeClr val="tx1"/>
                </a:solidFill>
                <a:latin typeface="Bricolage Grotesque" panose="020B0604020202020204" charset="0"/>
              </a:rPr>
              <a:t>την παραπληροφόρηση και την εσφαλμένη ενημέρωση σε ένα ευρύτερο πλαίσιο, με </a:t>
            </a:r>
            <a:r>
              <a:rPr lang="en-US" dirty="0" err="1">
                <a:solidFill>
                  <a:schemeClr val="tx1"/>
                </a:solidFill>
                <a:latin typeface="Bricolage Grotesque" panose="020B0604020202020204" charset="0"/>
              </a:rPr>
              <a:t>έμφ</a:t>
            </a:r>
            <a:r>
              <a:rPr lang="en-US" dirty="0">
                <a:solidFill>
                  <a:schemeClr val="tx1"/>
                </a:solidFill>
                <a:latin typeface="Bricolage Grotesque" panose="020B0604020202020204" charset="0"/>
              </a:rPr>
              <a:t>α</a:t>
            </a:r>
            <a:r>
              <a:rPr lang="en-US" dirty="0" err="1">
                <a:solidFill>
                  <a:schemeClr val="tx1"/>
                </a:solidFill>
                <a:latin typeface="Bricolage Grotesque" panose="020B0604020202020204" charset="0"/>
              </a:rPr>
              <a:t>ση</a:t>
            </a:r>
            <a:r>
              <a:rPr lang="en-US" dirty="0">
                <a:solidFill>
                  <a:schemeClr val="tx1"/>
                </a:solidFill>
                <a:latin typeface="Bricolage Grotesque" panose="020B0604020202020204" charset="0"/>
              </a:rPr>
              <a:t> στ</a:t>
            </a:r>
            <a:r>
              <a:rPr lang="el-GR" dirty="0">
                <a:solidFill>
                  <a:schemeClr val="tx1"/>
                </a:solidFill>
                <a:latin typeface="Bricolage Grotesque" panose="020B0604020202020204" charset="0"/>
              </a:rPr>
              <a:t>ο πλαίσιο </a:t>
            </a:r>
            <a:r>
              <a:rPr lang="en-US" dirty="0" err="1">
                <a:solidFill>
                  <a:schemeClr val="tx1"/>
                </a:solidFill>
                <a:latin typeface="Bricolage Grotesque" panose="020B0604020202020204" charset="0"/>
              </a:rPr>
              <a:t>εφ</a:t>
            </a:r>
            <a:r>
              <a:rPr lang="en-US" dirty="0">
                <a:solidFill>
                  <a:schemeClr val="tx1"/>
                </a:solidFill>
                <a:latin typeface="Bricolage Grotesque" panose="020B0604020202020204" charset="0"/>
              </a:rPr>
              <a:t>α</a:t>
            </a:r>
            <a:r>
              <a:rPr lang="en-US" dirty="0" err="1">
                <a:solidFill>
                  <a:schemeClr val="tx1"/>
                </a:solidFill>
                <a:latin typeface="Bricolage Grotesque" panose="020B0604020202020204" charset="0"/>
              </a:rPr>
              <a:t>ρμογής</a:t>
            </a:r>
            <a:endParaRPr lang="en-GB" dirty="0">
              <a:solidFill>
                <a:schemeClr val="tx1"/>
              </a:solidFill>
              <a:latin typeface="Bricolage Grotesque" panose="020B0604020202020204" charset="0"/>
            </a:endParaRPr>
          </a:p>
        </p:txBody>
      </p:sp>
      <p:sp>
        <p:nvSpPr>
          <p:cNvPr id="42" name="Rettangolo con angoli arrotondati 41">
            <a:extLst>
              <a:ext uri="{FF2B5EF4-FFF2-40B4-BE49-F238E27FC236}">
                <a16:creationId xmlns:a16="http://schemas.microsoft.com/office/drawing/2014/main" id="{337DC014-43FF-A4B0-F535-D8192A9EBA73}"/>
              </a:ext>
            </a:extLst>
          </p:cNvPr>
          <p:cNvSpPr/>
          <p:nvPr/>
        </p:nvSpPr>
        <p:spPr>
          <a:xfrm>
            <a:off x="9152713" y="2980025"/>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Rettangolo con angoli arrotondati 45">
            <a:extLst>
              <a:ext uri="{FF2B5EF4-FFF2-40B4-BE49-F238E27FC236}">
                <a16:creationId xmlns:a16="http://schemas.microsoft.com/office/drawing/2014/main" id="{1608CEFE-9295-0E4B-3594-FC3094D7A505}"/>
              </a:ext>
            </a:extLst>
          </p:cNvPr>
          <p:cNvSpPr/>
          <p:nvPr/>
        </p:nvSpPr>
        <p:spPr>
          <a:xfrm>
            <a:off x="10200575" y="3169915"/>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CasellaDiTesto 46">
            <a:extLst>
              <a:ext uri="{FF2B5EF4-FFF2-40B4-BE49-F238E27FC236}">
                <a16:creationId xmlns:a16="http://schemas.microsoft.com/office/drawing/2014/main" id="{A07F5072-2F60-390F-FD0E-81B3A1744152}"/>
              </a:ext>
            </a:extLst>
          </p:cNvPr>
          <p:cNvSpPr txBox="1"/>
          <p:nvPr/>
        </p:nvSpPr>
        <p:spPr>
          <a:xfrm>
            <a:off x="10337565" y="3187924"/>
            <a:ext cx="2042686" cy="830997"/>
          </a:xfrm>
          <a:prstGeom prst="rect">
            <a:avLst/>
          </a:prstGeom>
          <a:noFill/>
        </p:spPr>
        <p:txBody>
          <a:bodyPr wrap="square" rtlCol="0">
            <a:spAutoFit/>
          </a:bodyPr>
          <a:lstStyle/>
          <a:p>
            <a:pPr algn="ctr"/>
            <a:r>
              <a:rPr lang="it-IT" sz="1600" b="1" dirty="0">
                <a:solidFill>
                  <a:schemeClr val="bg1"/>
                </a:solidFill>
              </a:rPr>
              <a:t>ΣΧΕΣΕΙΣ ΒΙΟΜΗΧΑΝΙΑΣ ΚΑΙ ΚΟΙΝΟΤΗΤΑΣ </a:t>
            </a:r>
          </a:p>
        </p:txBody>
      </p:sp>
      <p:grpSp>
        <p:nvGrpSpPr>
          <p:cNvPr id="48" name="Gruppo 47">
            <a:extLst>
              <a:ext uri="{FF2B5EF4-FFF2-40B4-BE49-F238E27FC236}">
                <a16:creationId xmlns:a16="http://schemas.microsoft.com/office/drawing/2014/main" id="{025780B7-4FCD-ABF9-1AFE-F26070333E22}"/>
              </a:ext>
            </a:extLst>
          </p:cNvPr>
          <p:cNvGrpSpPr/>
          <p:nvPr/>
        </p:nvGrpSpPr>
        <p:grpSpPr>
          <a:xfrm>
            <a:off x="10938705" y="4156875"/>
            <a:ext cx="720000" cy="540000"/>
            <a:chOff x="6573488" y="5029771"/>
            <a:chExt cx="2160000" cy="1080000"/>
          </a:xfrm>
        </p:grpSpPr>
        <p:sp>
          <p:nvSpPr>
            <p:cNvPr id="49" name="Rettangolo con angoli arrotondati 48">
              <a:extLst>
                <a:ext uri="{FF2B5EF4-FFF2-40B4-BE49-F238E27FC236}">
                  <a16:creationId xmlns:a16="http://schemas.microsoft.com/office/drawing/2014/main" id="{C210187B-4861-CE09-70F5-805D522E680C}"/>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0" name="CasellaDiTesto 49">
              <a:extLst>
                <a:ext uri="{FF2B5EF4-FFF2-40B4-BE49-F238E27FC236}">
                  <a16:creationId xmlns:a16="http://schemas.microsoft.com/office/drawing/2014/main" id="{2578ADA3-7705-EAA9-7508-521EF04A868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53" name="Τίτλος 1">
            <a:extLst>
              <a:ext uri="{FF2B5EF4-FFF2-40B4-BE49-F238E27FC236}">
                <a16:creationId xmlns:a16="http://schemas.microsoft.com/office/drawing/2014/main" id="{0DD19F73-F334-CA89-C913-3FC99FF8F2E9}"/>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HILDA, μια προσέγγιση οικοσυστήματος: Τα modules</a:t>
            </a:r>
            <a:endParaRPr lang="el-GR" dirty="0"/>
          </a:p>
        </p:txBody>
      </p:sp>
    </p:spTree>
    <p:extLst>
      <p:ext uri="{BB962C8B-B14F-4D97-AF65-F5344CB8AC3E}">
        <p14:creationId xmlns:p14="http://schemas.microsoft.com/office/powerpoint/2010/main" val="17545894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EBABA-50F3-E887-0537-6E696A458811}"/>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DAC14419-E75C-2A02-6E20-601015A1BC9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FEA1066-BA95-A192-5871-404124A6FBD7}"/>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5D22C20-A4AF-7DE6-BA08-858EECCC0CF0}"/>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EF3FD32-B70B-0933-7DB8-CFED8125E6D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7D5B798-A035-2FA7-F7C8-65547488F39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9E621B88-ACD7-6C13-D339-26F5172A09E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A904039-F5E5-B121-4ACA-CEF91CA9290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5A73F50-F628-D034-C99E-7AEA1CCC275D}"/>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332F21B-67CE-4FD8-A2F9-94E4C94F2D9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3A0FC41-803E-9F06-D1FE-CA9DAA30D42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Υπότιτλος 2">
            <a:extLst>
              <a:ext uri="{FF2B5EF4-FFF2-40B4-BE49-F238E27FC236}">
                <a16:creationId xmlns:a16="http://schemas.microsoft.com/office/drawing/2014/main" id="{3650D404-FC7C-9FA1-E369-80A2EA1D4102}"/>
              </a:ext>
            </a:extLst>
          </p:cNvPr>
          <p:cNvSpPr txBox="1">
            <a:spLocks/>
          </p:cNvSpPr>
          <p:nvPr/>
        </p:nvSpPr>
        <p:spPr>
          <a:xfrm>
            <a:off x="595323" y="2688887"/>
            <a:ext cx="7858564"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Πώς να καταπολεμήσετε </a:t>
            </a:r>
          </a:p>
          <a:p>
            <a:pPr marL="25400" indent="0" algn="l">
              <a:lnSpc>
                <a:spcPct val="170000"/>
              </a:lnSpc>
            </a:pPr>
            <a:r>
              <a:rPr lang="en-US" dirty="0">
                <a:solidFill>
                  <a:schemeClr val="tx1"/>
                </a:solidFill>
                <a:latin typeface="Bricolage Grotesque" panose="020B0604020202020204" charset="0"/>
              </a:rPr>
              <a:t>την παραπληροφόρηση και την εσφαλμένη ενημέρωση σε ένα ευρύτερο πλαίσιο, γνωρίζοντας ότι μερικές φορές η πρόληψη δεν αρκεί ή μπορεί να αποτύχει, με αποτέλεσμα να προκύπτουν προβλήματα και καταστάσεις κρίσης, οπότε η σχολική κοινότητα πρέπει να είναι προετοιμασμένη και να ενεργεί από κοινού.</a:t>
            </a:r>
            <a:endParaRPr lang="en-GB" dirty="0">
              <a:solidFill>
                <a:schemeClr val="tx1"/>
              </a:solidFill>
              <a:latin typeface="Bricolage Grotesque" panose="020B0604020202020204" charset="0"/>
            </a:endParaRPr>
          </a:p>
        </p:txBody>
      </p:sp>
      <p:grpSp>
        <p:nvGrpSpPr>
          <p:cNvPr id="14" name="Gruppo 13">
            <a:extLst>
              <a:ext uri="{FF2B5EF4-FFF2-40B4-BE49-F238E27FC236}">
                <a16:creationId xmlns:a16="http://schemas.microsoft.com/office/drawing/2014/main" id="{CDA5D2F9-7E2A-026D-B45D-310A897BAF95}"/>
              </a:ext>
            </a:extLst>
          </p:cNvPr>
          <p:cNvGrpSpPr/>
          <p:nvPr/>
        </p:nvGrpSpPr>
        <p:grpSpPr>
          <a:xfrm>
            <a:off x="12746981" y="3048822"/>
            <a:ext cx="2160000" cy="1104721"/>
            <a:chOff x="9649415" y="2931126"/>
            <a:chExt cx="2160000" cy="1104721"/>
          </a:xfrm>
        </p:grpSpPr>
        <p:sp>
          <p:nvSpPr>
            <p:cNvPr id="15" name="Rettangolo con angoli arrotondati 14">
              <a:extLst>
                <a:ext uri="{FF2B5EF4-FFF2-40B4-BE49-F238E27FC236}">
                  <a16:creationId xmlns:a16="http://schemas.microsoft.com/office/drawing/2014/main" id="{21FED51C-1A84-2D82-6D17-160BF43EFB1E}"/>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CasellaDiTesto 18">
              <a:extLst>
                <a:ext uri="{FF2B5EF4-FFF2-40B4-BE49-F238E27FC236}">
                  <a16:creationId xmlns:a16="http://schemas.microsoft.com/office/drawing/2014/main" id="{1DA657DA-E580-78CB-8BC1-3ED2912CE013}"/>
                </a:ext>
              </a:extLst>
            </p:cNvPr>
            <p:cNvSpPr txBox="1"/>
            <p:nvPr/>
          </p:nvSpPr>
          <p:spPr>
            <a:xfrm>
              <a:off x="9740855" y="2931126"/>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20" name="Gruppo 19">
            <a:extLst>
              <a:ext uri="{FF2B5EF4-FFF2-40B4-BE49-F238E27FC236}">
                <a16:creationId xmlns:a16="http://schemas.microsoft.com/office/drawing/2014/main" id="{C00EB5D9-DA21-56FB-428A-9D7555E2D081}"/>
              </a:ext>
            </a:extLst>
          </p:cNvPr>
          <p:cNvGrpSpPr/>
          <p:nvPr/>
        </p:nvGrpSpPr>
        <p:grpSpPr>
          <a:xfrm>
            <a:off x="13431290" y="4026558"/>
            <a:ext cx="720000" cy="540000"/>
            <a:chOff x="6573488" y="5029771"/>
            <a:chExt cx="2160000" cy="1080000"/>
          </a:xfrm>
        </p:grpSpPr>
        <p:sp>
          <p:nvSpPr>
            <p:cNvPr id="21" name="Rettangolo con angoli arrotondati 20">
              <a:extLst>
                <a:ext uri="{FF2B5EF4-FFF2-40B4-BE49-F238E27FC236}">
                  <a16:creationId xmlns:a16="http://schemas.microsoft.com/office/drawing/2014/main" id="{EF2E7810-0AE0-8559-7EF3-FC1020205BD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CasellaDiTesto 21">
              <a:extLst>
                <a:ext uri="{FF2B5EF4-FFF2-40B4-BE49-F238E27FC236}">
                  <a16:creationId xmlns:a16="http://schemas.microsoft.com/office/drawing/2014/main" id="{7D5B6E4B-FEED-8946-F2D2-3FC15F1FD94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sp>
        <p:nvSpPr>
          <p:cNvPr id="25" name="Τίτλος 1">
            <a:extLst>
              <a:ext uri="{FF2B5EF4-FFF2-40B4-BE49-F238E27FC236}">
                <a16:creationId xmlns:a16="http://schemas.microsoft.com/office/drawing/2014/main" id="{E02B1CF5-7646-C562-5F07-B22F2B855C27}"/>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HILDA, μια προσέγγιση οικοσυστήματος: Τα</a:t>
            </a:r>
            <a:endParaRPr lang="el-GR" dirty="0"/>
          </a:p>
        </p:txBody>
      </p:sp>
    </p:spTree>
    <p:extLst>
      <p:ext uri="{BB962C8B-B14F-4D97-AF65-F5344CB8AC3E}">
        <p14:creationId xmlns:p14="http://schemas.microsoft.com/office/powerpoint/2010/main" val="11788558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E8507-150E-18AA-A54B-5EB84077440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5F8EF19B-37BA-BDEF-EF3A-8D92F4F9439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Παραπληροφόρηση / Εσφαλμένη πληροφόρηση.</a:t>
            </a:r>
            <a:br>
              <a:rPr lang="en-US" dirty="0">
                <a:latin typeface="Bricolage Grotesque" panose="020B0604020202020204" charset="0"/>
              </a:rPr>
            </a:br>
            <a:r>
              <a:rPr lang="en-US" dirty="0">
                <a:latin typeface="Bricolage Grotesque" panose="020B0604020202020204" charset="0"/>
              </a:rPr>
              <a:t>Μια προσέγγιση οικοσυστήματος: τα Μοντέλα</a:t>
            </a:r>
            <a:endParaRPr lang="el-GR" dirty="0"/>
          </a:p>
        </p:txBody>
      </p:sp>
      <p:sp>
        <p:nvSpPr>
          <p:cNvPr id="3" name="Υπότιτλος 2">
            <a:extLst>
              <a:ext uri="{FF2B5EF4-FFF2-40B4-BE49-F238E27FC236}">
                <a16:creationId xmlns:a16="http://schemas.microsoft.com/office/drawing/2014/main" id="{6B2F86CE-FEDB-8A0D-3652-66B088FDC3EA}"/>
              </a:ext>
            </a:extLst>
          </p:cNvPr>
          <p:cNvSpPr>
            <a:spLocks noGrp="1"/>
          </p:cNvSpPr>
          <p:nvPr>
            <p:ph type="subTitle" idx="1"/>
          </p:nvPr>
        </p:nvSpPr>
        <p:spPr>
          <a:xfrm>
            <a:off x="1013345" y="2155709"/>
            <a:ext cx="1030011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HILDA και </a:t>
            </a:r>
            <a:r>
              <a:rPr lang="en-US" dirty="0" err="1">
                <a:solidFill>
                  <a:schemeClr val="tx1"/>
                </a:solidFill>
                <a:latin typeface="Bricolage Grotesque" panose="020B0604020202020204" charset="0"/>
              </a:rPr>
              <a:t>Digicomp</a:t>
            </a: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4AF55AE4-8791-AC2E-E5F7-AA3C0CEB842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745B813-468A-141E-DE1F-FD6A32794B8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AA59FBEF-AA06-41D3-27A0-3257BFE3E3F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5C94268-1EF1-1B6A-B548-C4A532DC3E9C}"/>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0761555-87B2-89FF-B22B-D8979690195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49385BC-D4E9-53A8-BF49-35EEEE8314A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ACE4384-7A82-A9CE-BA54-BC32BCAB6D6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52BB3FC-53C2-7BB4-DDAA-432A6B68816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7078A41-02E3-734C-E934-C4AB71FDBA1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6F27E721-E865-B9B8-33B9-469E08D1D0A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9" name="Rettangolo con angoli arrotondati 18">
            <a:extLst>
              <a:ext uri="{FF2B5EF4-FFF2-40B4-BE49-F238E27FC236}">
                <a16:creationId xmlns:a16="http://schemas.microsoft.com/office/drawing/2014/main" id="{EB6B9794-C623-BCD2-46B3-E9D228868964}"/>
              </a:ext>
            </a:extLst>
          </p:cNvPr>
          <p:cNvSpPr/>
          <p:nvPr/>
        </p:nvSpPr>
        <p:spPr>
          <a:xfrm>
            <a:off x="11643243" y="392369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a:extLst>
              <a:ext uri="{FF2B5EF4-FFF2-40B4-BE49-F238E27FC236}">
                <a16:creationId xmlns:a16="http://schemas.microsoft.com/office/drawing/2014/main" id="{4B9F0D2A-FFBD-2B9D-B0BD-720BB4371851}"/>
              </a:ext>
            </a:extLst>
          </p:cNvPr>
          <p:cNvSpPr txBox="1"/>
          <p:nvPr/>
        </p:nvSpPr>
        <p:spPr>
          <a:xfrm>
            <a:off x="11780233" y="3941699"/>
            <a:ext cx="2042686" cy="923330"/>
          </a:xfrm>
          <a:prstGeom prst="rect">
            <a:avLst/>
          </a:prstGeom>
          <a:noFill/>
        </p:spPr>
        <p:txBody>
          <a:bodyPr wrap="square" rtlCol="0">
            <a:spAutoFit/>
          </a:bodyPr>
          <a:lstStyle/>
          <a:p>
            <a:pPr algn="ctr"/>
            <a:r>
              <a:rPr lang="el-GR" sz="1800" b="1" dirty="0">
                <a:solidFill>
                  <a:schemeClr val="bg1"/>
                </a:solidFill>
              </a:rPr>
              <a:t>ΠΛΗΡΟΦΟΡΗΣΗ ΚΑΙ ΓΡΑΜΜΑΤΙΣΜΟΣ</a:t>
            </a:r>
            <a:endParaRPr lang="it-IT" sz="1800" b="1" dirty="0">
              <a:solidFill>
                <a:schemeClr val="bg1"/>
              </a:solidFill>
            </a:endParaRPr>
          </a:p>
        </p:txBody>
      </p:sp>
      <p:sp>
        <p:nvSpPr>
          <p:cNvPr id="31" name="Rettangolo con angoli arrotondati 30">
            <a:extLst>
              <a:ext uri="{FF2B5EF4-FFF2-40B4-BE49-F238E27FC236}">
                <a16:creationId xmlns:a16="http://schemas.microsoft.com/office/drawing/2014/main" id="{326C2325-406A-F4C3-E83E-93E4A2D790FE}"/>
              </a:ext>
            </a:extLst>
          </p:cNvPr>
          <p:cNvSpPr/>
          <p:nvPr/>
        </p:nvSpPr>
        <p:spPr>
          <a:xfrm>
            <a:off x="13866925" y="391944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CasellaDiTesto 31">
            <a:extLst>
              <a:ext uri="{FF2B5EF4-FFF2-40B4-BE49-F238E27FC236}">
                <a16:creationId xmlns:a16="http://schemas.microsoft.com/office/drawing/2014/main" id="{E06BB919-1A30-D629-674B-A410E7460D60}"/>
              </a:ext>
            </a:extLst>
          </p:cNvPr>
          <p:cNvSpPr txBox="1"/>
          <p:nvPr/>
        </p:nvSpPr>
        <p:spPr>
          <a:xfrm>
            <a:off x="13713918" y="3916116"/>
            <a:ext cx="2467627" cy="1118255"/>
          </a:xfrm>
          <a:prstGeom prst="rect">
            <a:avLst/>
          </a:prstGeom>
          <a:noFill/>
        </p:spPr>
        <p:txBody>
          <a:bodyPr wrap="square" rtlCol="0">
            <a:spAutoFit/>
          </a:bodyPr>
          <a:lstStyle/>
          <a:p>
            <a:pPr algn="ctr">
              <a:lnSpc>
                <a:spcPts val="2000"/>
              </a:lnSpc>
            </a:pPr>
            <a:r>
              <a:rPr lang="el-GR" sz="1200" b="1" dirty="0">
                <a:solidFill>
                  <a:schemeClr val="bg1"/>
                </a:solidFill>
              </a:rPr>
              <a:t>ΖΗΤΗΜΑΤΑ ΑΞΙΟΠΟΙΗΣΗΣ ΤΗΣ ΤΕΧΝΗΤΗΣ ΝΟΗΜΟΣΥΝΗΣ ΣΕ ΠΕΡΙΟΔΟΥΣ ΑΒΕΒΑΙΟΤΗΤΑΣ</a:t>
            </a:r>
            <a:endParaRPr lang="it-IT" sz="1200" b="1" dirty="0">
              <a:solidFill>
                <a:schemeClr val="bg1"/>
              </a:solidFill>
            </a:endParaRPr>
          </a:p>
          <a:p>
            <a:pPr algn="ctr">
              <a:lnSpc>
                <a:spcPts val="2000"/>
              </a:lnSpc>
            </a:pPr>
            <a:endParaRPr lang="it-IT" sz="2000" b="1" dirty="0">
              <a:solidFill>
                <a:schemeClr val="bg1"/>
              </a:solidFill>
            </a:endParaRPr>
          </a:p>
        </p:txBody>
      </p:sp>
      <p:sp>
        <p:nvSpPr>
          <p:cNvPr id="43" name="Rettangolo con angoli arrotondati 42">
            <a:extLst>
              <a:ext uri="{FF2B5EF4-FFF2-40B4-BE49-F238E27FC236}">
                <a16:creationId xmlns:a16="http://schemas.microsoft.com/office/drawing/2014/main" id="{39073180-AD70-87E9-DF06-2919683C142E}"/>
              </a:ext>
            </a:extLst>
          </p:cNvPr>
          <p:cNvSpPr/>
          <p:nvPr/>
        </p:nvSpPr>
        <p:spPr>
          <a:xfrm>
            <a:off x="11658189" y="5133385"/>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4" name="CasellaDiTesto 43">
            <a:extLst>
              <a:ext uri="{FF2B5EF4-FFF2-40B4-BE49-F238E27FC236}">
                <a16:creationId xmlns:a16="http://schemas.microsoft.com/office/drawing/2014/main" id="{BBEC5026-5A23-AFCF-31E4-5466DEBE328D}"/>
              </a:ext>
            </a:extLst>
          </p:cNvPr>
          <p:cNvSpPr txBox="1"/>
          <p:nvPr/>
        </p:nvSpPr>
        <p:spPr>
          <a:xfrm>
            <a:off x="11795179" y="5128966"/>
            <a:ext cx="2042686" cy="707886"/>
          </a:xfrm>
          <a:prstGeom prst="rect">
            <a:avLst/>
          </a:prstGeom>
          <a:noFill/>
        </p:spPr>
        <p:txBody>
          <a:bodyPr wrap="square" rtlCol="0">
            <a:spAutoFit/>
          </a:bodyPr>
          <a:lstStyle/>
          <a:p>
            <a:pPr algn="ctr"/>
            <a:r>
              <a:rPr lang="it-IT" sz="2000" b="1" dirty="0">
                <a:solidFill>
                  <a:schemeClr val="bg1"/>
                </a:solidFill>
              </a:rPr>
              <a:t>ΟΙΚΟΔΟΜΗΣΗ ΑΝΘΕΚΤΙΚΟΤΗΤΑΣ</a:t>
            </a:r>
          </a:p>
        </p:txBody>
      </p:sp>
      <p:grpSp>
        <p:nvGrpSpPr>
          <p:cNvPr id="45" name="Gruppo 44">
            <a:extLst>
              <a:ext uri="{FF2B5EF4-FFF2-40B4-BE49-F238E27FC236}">
                <a16:creationId xmlns:a16="http://schemas.microsoft.com/office/drawing/2014/main" id="{57E0B396-CCA3-E900-4AA1-2145776680F3}"/>
              </a:ext>
            </a:extLst>
          </p:cNvPr>
          <p:cNvGrpSpPr/>
          <p:nvPr/>
        </p:nvGrpSpPr>
        <p:grpSpPr>
          <a:xfrm>
            <a:off x="13900774" y="8263383"/>
            <a:ext cx="2160000" cy="1080000"/>
            <a:chOff x="9649415" y="2955847"/>
            <a:chExt cx="2160000" cy="1080000"/>
          </a:xfrm>
        </p:grpSpPr>
        <p:sp>
          <p:nvSpPr>
            <p:cNvPr id="46" name="Rettangolo con angoli arrotondati 45">
              <a:extLst>
                <a:ext uri="{FF2B5EF4-FFF2-40B4-BE49-F238E27FC236}">
                  <a16:creationId xmlns:a16="http://schemas.microsoft.com/office/drawing/2014/main" id="{80629451-5012-1944-89C0-7B13E4FE75F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CasellaDiTesto 46">
              <a:extLst>
                <a:ext uri="{FF2B5EF4-FFF2-40B4-BE49-F238E27FC236}">
                  <a16:creationId xmlns:a16="http://schemas.microsoft.com/office/drawing/2014/main" id="{8D7D3349-ABE0-308C-6D92-CD40BF475C2A}"/>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51" name="Gruppo 50">
            <a:extLst>
              <a:ext uri="{FF2B5EF4-FFF2-40B4-BE49-F238E27FC236}">
                <a16:creationId xmlns:a16="http://schemas.microsoft.com/office/drawing/2014/main" id="{0B482C40-ACF2-EFC3-6B69-470B4769A836}"/>
              </a:ext>
            </a:extLst>
          </p:cNvPr>
          <p:cNvGrpSpPr/>
          <p:nvPr/>
        </p:nvGrpSpPr>
        <p:grpSpPr>
          <a:xfrm>
            <a:off x="13742151" y="5094460"/>
            <a:ext cx="2473900" cy="1080000"/>
            <a:chOff x="9492465" y="2955847"/>
            <a:chExt cx="2473900" cy="1080000"/>
          </a:xfrm>
        </p:grpSpPr>
        <p:sp>
          <p:nvSpPr>
            <p:cNvPr id="52" name="Rettangolo con angoli arrotondati 51">
              <a:extLst>
                <a:ext uri="{FF2B5EF4-FFF2-40B4-BE49-F238E27FC236}">
                  <a16:creationId xmlns:a16="http://schemas.microsoft.com/office/drawing/2014/main" id="{2A505D7B-C4EA-1FB0-D697-E3AF4D8D52C6}"/>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3" name="CasellaDiTesto 52">
              <a:extLst>
                <a:ext uri="{FF2B5EF4-FFF2-40B4-BE49-F238E27FC236}">
                  <a16:creationId xmlns:a16="http://schemas.microsoft.com/office/drawing/2014/main" id="{20FC86A7-52AD-633A-3B3A-930C5D76CC20}"/>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ΟΙΚΟΔΟΜΗΣΗ ΟΡΓΑΝΩΤΙΚΗΣ ΑΝΘΕΚΤΙΚΟΤΗΤΑΣ</a:t>
              </a:r>
            </a:p>
          </p:txBody>
        </p:sp>
      </p:grpSp>
      <p:sp>
        <p:nvSpPr>
          <p:cNvPr id="61" name="Rettangolo con angoli arrotondati 60">
            <a:extLst>
              <a:ext uri="{FF2B5EF4-FFF2-40B4-BE49-F238E27FC236}">
                <a16:creationId xmlns:a16="http://schemas.microsoft.com/office/drawing/2014/main" id="{EC14FE18-84C0-0BA3-E84F-4C5F5EF1E01C}"/>
              </a:ext>
            </a:extLst>
          </p:cNvPr>
          <p:cNvSpPr/>
          <p:nvPr/>
        </p:nvSpPr>
        <p:spPr>
          <a:xfrm>
            <a:off x="16070301" y="389810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2" name="CasellaDiTesto 61">
            <a:extLst>
              <a:ext uri="{FF2B5EF4-FFF2-40B4-BE49-F238E27FC236}">
                <a16:creationId xmlns:a16="http://schemas.microsoft.com/office/drawing/2014/main" id="{9DB7B1C6-006B-611A-719B-386C3D06A70F}"/>
              </a:ext>
            </a:extLst>
          </p:cNvPr>
          <p:cNvSpPr txBox="1"/>
          <p:nvPr/>
        </p:nvSpPr>
        <p:spPr>
          <a:xfrm>
            <a:off x="16207291" y="3916116"/>
            <a:ext cx="2042686" cy="707886"/>
          </a:xfrm>
          <a:prstGeom prst="rect">
            <a:avLst/>
          </a:prstGeom>
          <a:noFill/>
        </p:spPr>
        <p:txBody>
          <a:bodyPr wrap="square" rtlCol="0">
            <a:spAutoFit/>
          </a:bodyPr>
          <a:lstStyle/>
          <a:p>
            <a:pPr algn="ctr"/>
            <a:r>
              <a:rPr lang="it-IT" sz="2000" b="1" dirty="0">
                <a:solidFill>
                  <a:schemeClr val="bg1"/>
                </a:solidFill>
              </a:rPr>
              <a:t>ΚΡΙΤΙΚΗ ΣΚΕΨΗ</a:t>
            </a:r>
          </a:p>
        </p:txBody>
      </p:sp>
      <p:sp>
        <p:nvSpPr>
          <p:cNvPr id="67" name="Rettangolo con angoli arrotondati 66">
            <a:extLst>
              <a:ext uri="{FF2B5EF4-FFF2-40B4-BE49-F238E27FC236}">
                <a16:creationId xmlns:a16="http://schemas.microsoft.com/office/drawing/2014/main" id="{146919FB-C4AF-B52B-8350-438B1BB08601}"/>
              </a:ext>
            </a:extLst>
          </p:cNvPr>
          <p:cNvSpPr/>
          <p:nvPr/>
        </p:nvSpPr>
        <p:spPr>
          <a:xfrm>
            <a:off x="11677866" y="824537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8" name="CasellaDiTesto 67">
            <a:extLst>
              <a:ext uri="{FF2B5EF4-FFF2-40B4-BE49-F238E27FC236}">
                <a16:creationId xmlns:a16="http://schemas.microsoft.com/office/drawing/2014/main" id="{13D62716-1D00-62A5-E398-3BCC259A1F12}"/>
              </a:ext>
            </a:extLst>
          </p:cNvPr>
          <p:cNvSpPr txBox="1"/>
          <p:nvPr/>
        </p:nvSpPr>
        <p:spPr>
          <a:xfrm>
            <a:off x="11780350" y="8263383"/>
            <a:ext cx="2042686" cy="707886"/>
          </a:xfrm>
          <a:prstGeom prst="rect">
            <a:avLst/>
          </a:prstGeom>
          <a:noFill/>
        </p:spPr>
        <p:txBody>
          <a:bodyPr wrap="square" rtlCol="0">
            <a:spAutoFit/>
          </a:bodyPr>
          <a:lstStyle/>
          <a:p>
            <a:pPr algn="ctr"/>
            <a:r>
              <a:rPr lang="it-IT" sz="2000" b="1" dirty="0">
                <a:solidFill>
                  <a:schemeClr val="bg1"/>
                </a:solidFill>
              </a:rPr>
              <a:t>ΕΠΙΛΥΣΗ ΠΡΟΒΛΗΜΑΤΩΝ</a:t>
            </a:r>
          </a:p>
        </p:txBody>
      </p:sp>
      <p:sp>
        <p:nvSpPr>
          <p:cNvPr id="78" name="Rettangolo con angoli arrotondati 77">
            <a:extLst>
              <a:ext uri="{FF2B5EF4-FFF2-40B4-BE49-F238E27FC236}">
                <a16:creationId xmlns:a16="http://schemas.microsoft.com/office/drawing/2014/main" id="{F227991E-3A02-D7F2-409C-05AFB2D705E5}"/>
              </a:ext>
            </a:extLst>
          </p:cNvPr>
          <p:cNvSpPr/>
          <p:nvPr/>
        </p:nvSpPr>
        <p:spPr>
          <a:xfrm>
            <a:off x="11677865" y="710446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9" name="CasellaDiTesto 78">
            <a:extLst>
              <a:ext uri="{FF2B5EF4-FFF2-40B4-BE49-F238E27FC236}">
                <a16:creationId xmlns:a16="http://schemas.microsoft.com/office/drawing/2014/main" id="{79FBA4EF-506A-66BA-7150-C42D7ECDC3F1}"/>
              </a:ext>
            </a:extLst>
          </p:cNvPr>
          <p:cNvSpPr txBox="1"/>
          <p:nvPr/>
        </p:nvSpPr>
        <p:spPr>
          <a:xfrm>
            <a:off x="11524858" y="7101139"/>
            <a:ext cx="2467627" cy="1118255"/>
          </a:xfrm>
          <a:prstGeom prst="rect">
            <a:avLst/>
          </a:prstGeom>
          <a:noFill/>
        </p:spPr>
        <p:txBody>
          <a:bodyPr wrap="square" rtlCol="0">
            <a:spAutoFit/>
          </a:bodyPr>
          <a:lstStyle/>
          <a:p>
            <a:pPr algn="ctr">
              <a:lnSpc>
                <a:spcPts val="2000"/>
              </a:lnSpc>
            </a:pPr>
            <a:r>
              <a:rPr lang="it-IT" sz="2000" b="1" dirty="0">
                <a:solidFill>
                  <a:schemeClr val="bg1"/>
                </a:solidFill>
              </a:rPr>
              <a:t>ΧΕΙΡΙΣΜΟΣ ΤΗΣ ΤΕΧΝΗΤΗΣ ΝΟΗΜΟΣΥΝΗΣ ΚΑΙ</a:t>
            </a:r>
          </a:p>
          <a:p>
            <a:pPr algn="ctr">
              <a:lnSpc>
                <a:spcPts val="2000"/>
              </a:lnSpc>
            </a:pPr>
            <a:r>
              <a:rPr lang="it-IT" sz="2000" b="1" dirty="0">
                <a:solidFill>
                  <a:schemeClr val="bg1"/>
                </a:solidFill>
              </a:rPr>
              <a:t>ΚΥΒΕΡΝΟΑΣΦΑΛΕΙΑ </a:t>
            </a:r>
            <a:br>
              <a:rPr lang="it-IT" sz="2000" b="1" dirty="0">
                <a:solidFill>
                  <a:schemeClr val="bg1"/>
                </a:solidFill>
              </a:rPr>
            </a:br>
            <a:r>
              <a:rPr lang="it-IT" sz="2000" b="1" dirty="0">
                <a:solidFill>
                  <a:schemeClr val="bg1"/>
                </a:solidFill>
              </a:rPr>
              <a:t>Σε αβέβαιες εποχές</a:t>
            </a:r>
          </a:p>
        </p:txBody>
      </p:sp>
      <p:pic>
        <p:nvPicPr>
          <p:cNvPr id="87" name="Immagine 86">
            <a:extLst>
              <a:ext uri="{FF2B5EF4-FFF2-40B4-BE49-F238E27FC236}">
                <a16:creationId xmlns:a16="http://schemas.microsoft.com/office/drawing/2014/main" id="{C3BFA3E1-E6E7-634B-6524-DFCB41731A3B}"/>
              </a:ext>
            </a:extLst>
          </p:cNvPr>
          <p:cNvPicPr>
            <a:picLocks noChangeAspect="1"/>
          </p:cNvPicPr>
          <p:nvPr/>
        </p:nvPicPr>
        <p:blipFill>
          <a:blip r:embed="rId4"/>
          <a:srcRect r="58792"/>
          <a:stretch>
            <a:fillRect/>
          </a:stretch>
        </p:blipFill>
        <p:spPr>
          <a:xfrm>
            <a:off x="157636" y="3824575"/>
            <a:ext cx="4743618" cy="5529432"/>
          </a:xfrm>
          <a:prstGeom prst="rect">
            <a:avLst/>
          </a:prstGeom>
        </p:spPr>
      </p:pic>
      <p:pic>
        <p:nvPicPr>
          <p:cNvPr id="91" name="Immagine 90">
            <a:extLst>
              <a:ext uri="{FF2B5EF4-FFF2-40B4-BE49-F238E27FC236}">
                <a16:creationId xmlns:a16="http://schemas.microsoft.com/office/drawing/2014/main" id="{0BCBDFD7-6EEF-B243-C1BD-A4D6F6EB0DF3}"/>
              </a:ext>
            </a:extLst>
          </p:cNvPr>
          <p:cNvPicPr>
            <a:picLocks noChangeAspect="1"/>
          </p:cNvPicPr>
          <p:nvPr/>
        </p:nvPicPr>
        <p:blipFill>
          <a:blip r:embed="rId5"/>
          <a:srcRect l="3056" t="2139" r="3202"/>
          <a:stretch>
            <a:fillRect/>
          </a:stretch>
        </p:blipFill>
        <p:spPr>
          <a:xfrm>
            <a:off x="4675515" y="3680678"/>
            <a:ext cx="6728907" cy="5817226"/>
          </a:xfrm>
          <a:prstGeom prst="rect">
            <a:avLst/>
          </a:prstGeom>
        </p:spPr>
      </p:pic>
      <p:sp>
        <p:nvSpPr>
          <p:cNvPr id="93" name="CasellaDiTesto 92">
            <a:extLst>
              <a:ext uri="{FF2B5EF4-FFF2-40B4-BE49-F238E27FC236}">
                <a16:creationId xmlns:a16="http://schemas.microsoft.com/office/drawing/2014/main" id="{DBBBB685-90DF-E357-EA8B-40F6D4A39D5E}"/>
              </a:ext>
            </a:extLst>
          </p:cNvPr>
          <p:cNvSpPr txBox="1"/>
          <p:nvPr/>
        </p:nvSpPr>
        <p:spPr>
          <a:xfrm>
            <a:off x="1587262" y="9930784"/>
            <a:ext cx="16666234" cy="307777"/>
          </a:xfrm>
          <a:prstGeom prst="rect">
            <a:avLst/>
          </a:prstGeom>
          <a:noFill/>
        </p:spPr>
        <p:txBody>
          <a:bodyPr wrap="square">
            <a:spAutoFit/>
          </a:bodyPr>
          <a:lstStyle/>
          <a:p>
            <a:pPr algn="r"/>
            <a:r>
              <a:rPr lang="en-US" dirty="0"/>
              <a:t>Πηγή: </a:t>
            </a:r>
            <a:r>
              <a:rPr lang="en-US" i="1" dirty="0" err="1"/>
              <a:t>DigiComp</a:t>
            </a:r>
            <a:r>
              <a:rPr lang="en-US" i="1" dirty="0"/>
              <a:t> 2.2. Το πλαίσιο ψηφιακών ικανοτήτων για τους πολίτες</a:t>
            </a:r>
            <a:r>
              <a:rPr lang="en-US" dirty="0"/>
              <a:t>, https://op.europa.eu/en/publication-detail/-/publication/50c53c01-abeb-11ec-83e1-01aa75ed71a1/language-en</a:t>
            </a:r>
          </a:p>
        </p:txBody>
      </p:sp>
    </p:spTree>
    <p:extLst>
      <p:ext uri="{BB962C8B-B14F-4D97-AF65-F5344CB8AC3E}">
        <p14:creationId xmlns:p14="http://schemas.microsoft.com/office/powerpoint/2010/main" val="29334597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0771741F-5067-D13B-64EB-931E9C88162D}"/>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5F6D9134-D52E-13C7-00A3-B71AFB0FCE19}"/>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9CDB4C09-1C98-BEBF-CCD0-F8EDD158D0D3}"/>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36080674-3706-4202-7EBE-A3D060962BEF}"/>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51506756-B61C-74A7-DD6A-D4AC6A26BC94}"/>
              </a:ext>
            </a:extLst>
          </p:cNvPr>
          <p:cNvGrpSpPr/>
          <p:nvPr/>
        </p:nvGrpSpPr>
        <p:grpSpPr>
          <a:xfrm>
            <a:off x="6111849" y="2794411"/>
            <a:ext cx="11044935" cy="2349090"/>
            <a:chOff x="0" y="-47625"/>
            <a:chExt cx="1484188" cy="418826"/>
          </a:xfrm>
        </p:grpSpPr>
        <p:sp>
          <p:nvSpPr>
            <p:cNvPr id="158" name="Google Shape;158;p3">
              <a:extLst>
                <a:ext uri="{FF2B5EF4-FFF2-40B4-BE49-F238E27FC236}">
                  <a16:creationId xmlns:a16="http://schemas.microsoft.com/office/drawing/2014/main" id="{4E20667A-BCE2-5114-3B0F-A86F305355D3}"/>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B524C2B4-E398-7FC3-2B97-37167EA15A08}"/>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32175922-792B-FC03-51EC-4195EF0D34C6}"/>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519063AF-F650-EFB5-7FE3-34816F6E82C9}"/>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63546484-7C15-0C7C-F075-33241B767125}"/>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1457E4BD-8012-0915-B645-9CDE6ADD5082}"/>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65E8F95C-887D-0BFE-74B6-86C075C93F65}"/>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96061F65-D4CD-12C7-B786-4E4A59D75EDF}"/>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a:p>
        </p:txBody>
      </p:sp>
      <p:sp>
        <p:nvSpPr>
          <p:cNvPr id="166" name="Google Shape;166;p3">
            <a:extLst>
              <a:ext uri="{FF2B5EF4-FFF2-40B4-BE49-F238E27FC236}">
                <a16:creationId xmlns:a16="http://schemas.microsoft.com/office/drawing/2014/main" id="{01830FCB-3B2E-493C-74DF-9D8EB70799E4}"/>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04</a:t>
            </a:r>
            <a:endParaRPr dirty="0"/>
          </a:p>
        </p:txBody>
      </p:sp>
      <p:sp>
        <p:nvSpPr>
          <p:cNvPr id="168" name="Google Shape;168;p3">
            <a:extLst>
              <a:ext uri="{FF2B5EF4-FFF2-40B4-BE49-F238E27FC236}">
                <a16:creationId xmlns:a16="http://schemas.microsoft.com/office/drawing/2014/main" id="{90F28B5C-27DE-2E0A-EFFD-A3717108443F}"/>
              </a:ext>
            </a:extLst>
          </p:cNvPr>
          <p:cNvSpPr txBox="1"/>
          <p:nvPr/>
        </p:nvSpPr>
        <p:spPr>
          <a:xfrm>
            <a:off x="6834529" y="3423551"/>
            <a:ext cx="10158071" cy="115724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Δομή του μαθήματος</a:t>
            </a:r>
            <a:endParaRPr sz="1050" dirty="0"/>
          </a:p>
        </p:txBody>
      </p:sp>
    </p:spTree>
    <p:extLst>
      <p:ext uri="{BB962C8B-B14F-4D97-AF65-F5344CB8AC3E}">
        <p14:creationId xmlns:p14="http://schemas.microsoft.com/office/powerpoint/2010/main" val="12762977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C20FF-ED9C-AA53-1C50-78CF3E235E1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4EA5D4E-CD6A-853B-6193-859B7C681B90}"/>
              </a:ext>
            </a:extLst>
          </p:cNvPr>
          <p:cNvSpPr>
            <a:spLocks noGrp="1"/>
          </p:cNvSpPr>
          <p:nvPr>
            <p:ph type="ctrTitle"/>
          </p:nvPr>
        </p:nvSpPr>
        <p:spPr>
          <a:xfrm>
            <a:off x="1833906" y="27032"/>
            <a:ext cx="14748395" cy="1470025"/>
          </a:xfrm>
        </p:spPr>
        <p:txBody>
          <a:bodyPr/>
          <a:lstStyle/>
          <a:p>
            <a:r>
              <a:rPr lang="en-US" dirty="0">
                <a:latin typeface="Bricolage Grotesque" panose="020B0604020202020204" charset="0"/>
              </a:rPr>
              <a:t>Συνδυάσιμα μαθήματα</a:t>
            </a:r>
            <a:endParaRPr lang="el-GR" dirty="0"/>
          </a:p>
        </p:txBody>
      </p:sp>
      <p:sp>
        <p:nvSpPr>
          <p:cNvPr id="4" name="Google Shape;118;p2">
            <a:extLst>
              <a:ext uri="{FF2B5EF4-FFF2-40B4-BE49-F238E27FC236}">
                <a16:creationId xmlns:a16="http://schemas.microsoft.com/office/drawing/2014/main" id="{81046A1B-B92E-CD5A-DB8E-FD73099C4E9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5DB8761-7CB8-76E5-AFF6-6918223161B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A8A28786-3CD7-D303-A03F-C745E087C1A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76DA0B9-FADE-C41B-383D-4B09F014620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B943ACD-6036-30A2-08B3-BCD3E4502CE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F7D5530-39B4-D7D6-C9EA-A88E3A9E04C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6FCB65D-A3C1-2674-8F8C-346DB111030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864BE13-AD0C-175B-1970-E86F233DB350}"/>
              </a:ext>
            </a:extLst>
          </p:cNvPr>
          <p:cNvGrpSpPr/>
          <p:nvPr/>
        </p:nvGrpSpPr>
        <p:grpSpPr>
          <a:xfrm>
            <a:off x="18288" y="1116904"/>
            <a:ext cx="503883" cy="1931922"/>
            <a:chOff x="0" y="-38100"/>
            <a:chExt cx="131775" cy="505235"/>
          </a:xfrm>
        </p:grpSpPr>
        <p:sp>
          <p:nvSpPr>
            <p:cNvPr id="12" name="Google Shape;145;p2">
              <a:extLst>
                <a:ext uri="{FF2B5EF4-FFF2-40B4-BE49-F238E27FC236}">
                  <a16:creationId xmlns:a16="http://schemas.microsoft.com/office/drawing/2014/main" id="{77B4AE51-2421-2965-C2F5-4DB77B58C1F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7C9D36B-DE9A-63C5-ABEE-3165B1726BF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Rettangolo con angoli arrotondati 15">
            <a:extLst>
              <a:ext uri="{FF2B5EF4-FFF2-40B4-BE49-F238E27FC236}">
                <a16:creationId xmlns:a16="http://schemas.microsoft.com/office/drawing/2014/main" id="{7E498A3C-6507-C600-5521-172110E90003}"/>
              </a:ext>
            </a:extLst>
          </p:cNvPr>
          <p:cNvSpPr/>
          <p:nvPr/>
        </p:nvSpPr>
        <p:spPr>
          <a:xfrm>
            <a:off x="2356491"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id="{C6BB8983-A49A-9D36-A1FE-F86E64CD9FC8}"/>
              </a:ext>
            </a:extLst>
          </p:cNvPr>
          <p:cNvSpPr/>
          <p:nvPr/>
        </p:nvSpPr>
        <p:spPr>
          <a:xfrm>
            <a:off x="2524458"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C7BB5994-2EAF-5A49-2855-4966ED863AE7}"/>
              </a:ext>
            </a:extLst>
          </p:cNvPr>
          <p:cNvSpPr txBox="1"/>
          <p:nvPr/>
        </p:nvSpPr>
        <p:spPr>
          <a:xfrm>
            <a:off x="2661448" y="3651332"/>
            <a:ext cx="2042686" cy="1323439"/>
          </a:xfrm>
          <a:prstGeom prst="rect">
            <a:avLst/>
          </a:prstGeom>
          <a:noFill/>
        </p:spPr>
        <p:txBody>
          <a:bodyPr wrap="square" rtlCol="0">
            <a:spAutoFit/>
          </a:bodyPr>
          <a:lstStyle/>
          <a:p>
            <a:pPr algn="ctr"/>
            <a:r>
              <a:rPr lang="el-GR" sz="2000" b="1" dirty="0">
                <a:solidFill>
                  <a:schemeClr val="bg1"/>
                </a:solidFill>
              </a:rPr>
              <a:t>ΠΛΗΡΟΦΟΡΗΣΗ ΚΑΙ ΓΡΑΜΜΑΤΙΣΜΟΣ</a:t>
            </a:r>
            <a:endParaRPr lang="it-IT" sz="2000" b="1" dirty="0">
              <a:solidFill>
                <a:schemeClr val="bg1"/>
              </a:solidFill>
            </a:endParaRPr>
          </a:p>
        </p:txBody>
      </p:sp>
      <p:grpSp>
        <p:nvGrpSpPr>
          <p:cNvPr id="19" name="Gruppo 18">
            <a:extLst>
              <a:ext uri="{FF2B5EF4-FFF2-40B4-BE49-F238E27FC236}">
                <a16:creationId xmlns:a16="http://schemas.microsoft.com/office/drawing/2014/main" id="{80766C8A-B635-1601-1362-3F4A8BD4C1EC}"/>
              </a:ext>
            </a:extLst>
          </p:cNvPr>
          <p:cNvGrpSpPr/>
          <p:nvPr/>
        </p:nvGrpSpPr>
        <p:grpSpPr>
          <a:xfrm>
            <a:off x="4445377" y="4305888"/>
            <a:ext cx="2160000" cy="1080000"/>
            <a:chOff x="9649415" y="2955847"/>
            <a:chExt cx="2160000" cy="1080000"/>
          </a:xfrm>
        </p:grpSpPr>
        <p:sp>
          <p:nvSpPr>
            <p:cNvPr id="20" name="Rettangolo con angoli arrotondati 19">
              <a:extLst>
                <a:ext uri="{FF2B5EF4-FFF2-40B4-BE49-F238E27FC236}">
                  <a16:creationId xmlns:a16="http://schemas.microsoft.com/office/drawing/2014/main" id="{CF1042EE-8E83-AED3-C1FF-C3D29FDD907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a:extLst>
                <a:ext uri="{FF2B5EF4-FFF2-40B4-BE49-F238E27FC236}">
                  <a16:creationId xmlns:a16="http://schemas.microsoft.com/office/drawing/2014/main" id="{129E7C59-BEEF-6253-1624-C3E0020CAC5A}"/>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22" name="Gruppo 21">
            <a:extLst>
              <a:ext uri="{FF2B5EF4-FFF2-40B4-BE49-F238E27FC236}">
                <a16:creationId xmlns:a16="http://schemas.microsoft.com/office/drawing/2014/main" id="{68FEC13F-0182-A754-F74D-E92EB0DE9CF6}"/>
              </a:ext>
            </a:extLst>
          </p:cNvPr>
          <p:cNvGrpSpPr/>
          <p:nvPr/>
        </p:nvGrpSpPr>
        <p:grpSpPr>
          <a:xfrm>
            <a:off x="5145184" y="5306074"/>
            <a:ext cx="720000" cy="540000"/>
            <a:chOff x="6573488" y="5029771"/>
            <a:chExt cx="2160000" cy="1080000"/>
          </a:xfrm>
        </p:grpSpPr>
        <p:sp>
          <p:nvSpPr>
            <p:cNvPr id="23" name="Rettangolo con angoli arrotondati 22">
              <a:extLst>
                <a:ext uri="{FF2B5EF4-FFF2-40B4-BE49-F238E27FC236}">
                  <a16:creationId xmlns:a16="http://schemas.microsoft.com/office/drawing/2014/main" id="{DB31DBDA-0144-49D9-02AD-E6BCB9AA461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2E106435-4F64-6E6D-83FC-5E8F9BDB4EA4}"/>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25" name="Gruppo 24">
            <a:extLst>
              <a:ext uri="{FF2B5EF4-FFF2-40B4-BE49-F238E27FC236}">
                <a16:creationId xmlns:a16="http://schemas.microsoft.com/office/drawing/2014/main" id="{F90C43CB-E346-9705-44C0-EB7BC7D2F780}"/>
              </a:ext>
            </a:extLst>
          </p:cNvPr>
          <p:cNvGrpSpPr/>
          <p:nvPr/>
        </p:nvGrpSpPr>
        <p:grpSpPr>
          <a:xfrm>
            <a:off x="3176323" y="4654789"/>
            <a:ext cx="720000" cy="540000"/>
            <a:chOff x="6573488" y="5029771"/>
            <a:chExt cx="2160000" cy="1080000"/>
          </a:xfrm>
        </p:grpSpPr>
        <p:sp>
          <p:nvSpPr>
            <p:cNvPr id="26" name="Rettangolo con angoli arrotondati 25">
              <a:extLst>
                <a:ext uri="{FF2B5EF4-FFF2-40B4-BE49-F238E27FC236}">
                  <a16:creationId xmlns:a16="http://schemas.microsoft.com/office/drawing/2014/main" id="{5208B579-4857-050A-37AB-A925EFCDC38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CasellaDiTesto 26">
              <a:extLst>
                <a:ext uri="{FF2B5EF4-FFF2-40B4-BE49-F238E27FC236}">
                  <a16:creationId xmlns:a16="http://schemas.microsoft.com/office/drawing/2014/main" id="{2B9CD030-2CE2-B20A-1581-1E2F24474C9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28" name="Rettangolo con angoli arrotondati 27">
            <a:extLst>
              <a:ext uri="{FF2B5EF4-FFF2-40B4-BE49-F238E27FC236}">
                <a16:creationId xmlns:a16="http://schemas.microsoft.com/office/drawing/2014/main" id="{278C080E-9E3C-FFF9-A8C9-D464092C2911}"/>
              </a:ext>
            </a:extLst>
          </p:cNvPr>
          <p:cNvSpPr/>
          <p:nvPr/>
        </p:nvSpPr>
        <p:spPr>
          <a:xfrm>
            <a:off x="7108475"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Rettangolo con angoli arrotondati 28">
            <a:extLst>
              <a:ext uri="{FF2B5EF4-FFF2-40B4-BE49-F238E27FC236}">
                <a16:creationId xmlns:a16="http://schemas.microsoft.com/office/drawing/2014/main" id="{A27A2309-5359-9318-D73E-198B8957F882}"/>
              </a:ext>
            </a:extLst>
          </p:cNvPr>
          <p:cNvSpPr/>
          <p:nvPr/>
        </p:nvSpPr>
        <p:spPr>
          <a:xfrm>
            <a:off x="7276442"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584EBF85-105B-16D7-7C83-9568463E8318}"/>
              </a:ext>
            </a:extLst>
          </p:cNvPr>
          <p:cNvSpPr txBox="1"/>
          <p:nvPr/>
        </p:nvSpPr>
        <p:spPr>
          <a:xfrm>
            <a:off x="7123435" y="3629998"/>
            <a:ext cx="2467627" cy="2657138"/>
          </a:xfrm>
          <a:prstGeom prst="rect">
            <a:avLst/>
          </a:prstGeom>
          <a:noFill/>
        </p:spPr>
        <p:txBody>
          <a:bodyPr wrap="square" rtlCol="0">
            <a:spAutoFit/>
          </a:bodyPr>
          <a:lstStyle/>
          <a:p>
            <a:pPr algn="ctr">
              <a:lnSpc>
                <a:spcPts val="2000"/>
              </a:lnSpc>
            </a:pPr>
            <a:r>
              <a:rPr lang="el-GR" sz="2000" b="1" dirty="0">
                <a:solidFill>
                  <a:schemeClr val="bg1"/>
                </a:solidFill>
              </a:rPr>
              <a:t>ΖΗΤΗΜΑΤΑ ΑΞΙΟΠΟΙΗΣΗΣ ΤΗΣ ΤΕΧΝΗΤΗΣ ΝΟΗΜΟΣΥΝΗΣ ΣΕ ΠΕΡΙΟΔΟΥΣ ΑΒΕΒΑΙΟΤΗΤΑΣ</a:t>
            </a:r>
            <a:endParaRPr lang="it-IT" sz="2000" b="1" dirty="0">
              <a:solidFill>
                <a:schemeClr val="bg1"/>
              </a:solidFill>
            </a:endParaRPr>
          </a:p>
          <a:p>
            <a:pPr algn="ctr">
              <a:lnSpc>
                <a:spcPts val="2000"/>
              </a:lnSpc>
            </a:pPr>
            <a:r>
              <a:rPr lang="it-IT" sz="2000" b="1" dirty="0">
                <a:solidFill>
                  <a:schemeClr val="bg1"/>
                </a:solidFill>
              </a:rPr>
              <a:t>ΚΥΒΕΡΝΗΤΙΚΗ ΑΣΦΑΛΕΙΑ </a:t>
            </a:r>
            <a:br>
              <a:rPr lang="it-IT" sz="2000" b="1" dirty="0">
                <a:solidFill>
                  <a:schemeClr val="bg1"/>
                </a:solidFill>
              </a:rPr>
            </a:br>
            <a:r>
              <a:rPr lang="it-IT" sz="2000" b="1" dirty="0">
                <a:solidFill>
                  <a:schemeClr val="bg1"/>
                </a:solidFill>
              </a:rPr>
              <a:t>Σε αβέβαιες εποχές</a:t>
            </a:r>
          </a:p>
        </p:txBody>
      </p:sp>
      <p:grpSp>
        <p:nvGrpSpPr>
          <p:cNvPr id="31" name="Gruppo 30">
            <a:extLst>
              <a:ext uri="{FF2B5EF4-FFF2-40B4-BE49-F238E27FC236}">
                <a16:creationId xmlns:a16="http://schemas.microsoft.com/office/drawing/2014/main" id="{CF3B82FA-CAC6-381A-71FB-3A39E5842C0A}"/>
              </a:ext>
            </a:extLst>
          </p:cNvPr>
          <p:cNvGrpSpPr/>
          <p:nvPr/>
        </p:nvGrpSpPr>
        <p:grpSpPr>
          <a:xfrm>
            <a:off x="9197361" y="4281167"/>
            <a:ext cx="2160000" cy="1104721"/>
            <a:chOff x="9649415" y="2931126"/>
            <a:chExt cx="2160000" cy="1104721"/>
          </a:xfrm>
        </p:grpSpPr>
        <p:sp>
          <p:nvSpPr>
            <p:cNvPr id="32" name="Rettangolo con angoli arrotondati 31">
              <a:extLst>
                <a:ext uri="{FF2B5EF4-FFF2-40B4-BE49-F238E27FC236}">
                  <a16:creationId xmlns:a16="http://schemas.microsoft.com/office/drawing/2014/main" id="{E8386E72-E260-C7E3-511B-BC0BD379895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CasellaDiTesto 32">
              <a:extLst>
                <a:ext uri="{FF2B5EF4-FFF2-40B4-BE49-F238E27FC236}">
                  <a16:creationId xmlns:a16="http://schemas.microsoft.com/office/drawing/2014/main" id="{574CD5F7-8BBD-C44A-9FD8-6FDF0BDC72F3}"/>
                </a:ext>
              </a:extLst>
            </p:cNvPr>
            <p:cNvSpPr txBox="1"/>
            <p:nvPr/>
          </p:nvSpPr>
          <p:spPr>
            <a:xfrm>
              <a:off x="9740855" y="2931126"/>
              <a:ext cx="1942965" cy="707886"/>
            </a:xfrm>
            <a:prstGeom prst="rect">
              <a:avLst/>
            </a:prstGeom>
            <a:noFill/>
          </p:spPr>
          <p:txBody>
            <a:bodyPr wrap="square" rtlCol="0">
              <a:spAutoFit/>
            </a:bodyPr>
            <a:lstStyle/>
            <a:p>
              <a:pPr algn="ctr"/>
              <a:r>
                <a:rPr lang="el-GR" sz="2000" b="1" dirty="0" err="1">
                  <a:solidFill>
                    <a:schemeClr val="bg1"/>
                  </a:solidFill>
                </a:rPr>
                <a:t>Διαχειρίση</a:t>
              </a:r>
              <a:r>
                <a:rPr lang="el-GR" sz="2000" b="1" dirty="0">
                  <a:solidFill>
                    <a:schemeClr val="bg1"/>
                  </a:solidFill>
                </a:rPr>
                <a:t> </a:t>
              </a:r>
              <a:r>
                <a:rPr lang="el-GR" sz="2000" b="1" dirty="0" err="1">
                  <a:solidFill>
                    <a:schemeClr val="bg1"/>
                  </a:solidFill>
                </a:rPr>
                <a:t>Κρισεών</a:t>
              </a:r>
              <a:endParaRPr lang="it-IT" sz="2000" b="1" dirty="0">
                <a:solidFill>
                  <a:schemeClr val="bg1"/>
                </a:solidFill>
              </a:endParaRPr>
            </a:p>
          </p:txBody>
        </p:sp>
      </p:grpSp>
      <p:grpSp>
        <p:nvGrpSpPr>
          <p:cNvPr id="34" name="Gruppo 33">
            <a:extLst>
              <a:ext uri="{FF2B5EF4-FFF2-40B4-BE49-F238E27FC236}">
                <a16:creationId xmlns:a16="http://schemas.microsoft.com/office/drawing/2014/main" id="{958E4888-1023-DAF2-309D-5ACA33870F0D}"/>
              </a:ext>
            </a:extLst>
          </p:cNvPr>
          <p:cNvGrpSpPr/>
          <p:nvPr/>
        </p:nvGrpSpPr>
        <p:grpSpPr>
          <a:xfrm>
            <a:off x="9881670" y="5258903"/>
            <a:ext cx="720000" cy="540000"/>
            <a:chOff x="6573488" y="5029771"/>
            <a:chExt cx="2160000" cy="1080000"/>
          </a:xfrm>
        </p:grpSpPr>
        <p:sp>
          <p:nvSpPr>
            <p:cNvPr id="35" name="Rettangolo con angoli arrotondati 34">
              <a:extLst>
                <a:ext uri="{FF2B5EF4-FFF2-40B4-BE49-F238E27FC236}">
                  <a16:creationId xmlns:a16="http://schemas.microsoft.com/office/drawing/2014/main" id="{1855BA02-79ED-BEFB-FC73-2B13C18D31D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CasellaDiTesto 35">
              <a:extLst>
                <a:ext uri="{FF2B5EF4-FFF2-40B4-BE49-F238E27FC236}">
                  <a16:creationId xmlns:a16="http://schemas.microsoft.com/office/drawing/2014/main" id="{A1F5CF5B-F584-0331-C527-0DA0DA8A601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37" name="Gruppo 36">
            <a:extLst>
              <a:ext uri="{FF2B5EF4-FFF2-40B4-BE49-F238E27FC236}">
                <a16:creationId xmlns:a16="http://schemas.microsoft.com/office/drawing/2014/main" id="{2B7BC0C1-0D50-575D-00C1-FB3C117CFDA2}"/>
              </a:ext>
            </a:extLst>
          </p:cNvPr>
          <p:cNvGrpSpPr/>
          <p:nvPr/>
        </p:nvGrpSpPr>
        <p:grpSpPr>
          <a:xfrm>
            <a:off x="8013546" y="4675004"/>
            <a:ext cx="720000" cy="540000"/>
            <a:chOff x="6573488" y="5029771"/>
            <a:chExt cx="2160000" cy="1080000"/>
          </a:xfrm>
        </p:grpSpPr>
        <p:sp>
          <p:nvSpPr>
            <p:cNvPr id="38" name="Rettangolo con angoli arrotondati 37">
              <a:extLst>
                <a:ext uri="{FF2B5EF4-FFF2-40B4-BE49-F238E27FC236}">
                  <a16:creationId xmlns:a16="http://schemas.microsoft.com/office/drawing/2014/main" id="{FC92EA84-2C3A-F345-0E80-489A32CB6D9A}"/>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CasellaDiTesto 38">
              <a:extLst>
                <a:ext uri="{FF2B5EF4-FFF2-40B4-BE49-F238E27FC236}">
                  <a16:creationId xmlns:a16="http://schemas.microsoft.com/office/drawing/2014/main" id="{1204E42B-7DCB-9043-BCB2-C2BFB4CB5D39}"/>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40" name="Rettangolo con angoli arrotondati 39">
            <a:extLst>
              <a:ext uri="{FF2B5EF4-FFF2-40B4-BE49-F238E27FC236}">
                <a16:creationId xmlns:a16="http://schemas.microsoft.com/office/drawing/2014/main" id="{3C7E0DDE-2053-9416-0A73-818B0DB1B636}"/>
              </a:ext>
            </a:extLst>
          </p:cNvPr>
          <p:cNvSpPr/>
          <p:nvPr/>
        </p:nvSpPr>
        <p:spPr>
          <a:xfrm>
            <a:off x="11879467" y="3404787"/>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Rettangolo con angoli arrotondati 40">
            <a:extLst>
              <a:ext uri="{FF2B5EF4-FFF2-40B4-BE49-F238E27FC236}">
                <a16:creationId xmlns:a16="http://schemas.microsoft.com/office/drawing/2014/main" id="{910A6488-DA79-2CF4-43BE-BF5F8BD7E898}"/>
              </a:ext>
            </a:extLst>
          </p:cNvPr>
          <p:cNvSpPr/>
          <p:nvPr/>
        </p:nvSpPr>
        <p:spPr>
          <a:xfrm>
            <a:off x="12984694" y="348037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2" name="CasellaDiTesto 41">
            <a:extLst>
              <a:ext uri="{FF2B5EF4-FFF2-40B4-BE49-F238E27FC236}">
                <a16:creationId xmlns:a16="http://schemas.microsoft.com/office/drawing/2014/main" id="{B0BE5777-0F95-B81A-7355-1D9DE54994CB}"/>
              </a:ext>
            </a:extLst>
          </p:cNvPr>
          <p:cNvSpPr txBox="1"/>
          <p:nvPr/>
        </p:nvSpPr>
        <p:spPr>
          <a:xfrm>
            <a:off x="13121684" y="3406946"/>
            <a:ext cx="2042686" cy="707886"/>
          </a:xfrm>
          <a:prstGeom prst="rect">
            <a:avLst/>
          </a:prstGeom>
          <a:noFill/>
        </p:spPr>
        <p:txBody>
          <a:bodyPr wrap="square" rtlCol="0">
            <a:spAutoFit/>
          </a:bodyPr>
          <a:lstStyle/>
          <a:p>
            <a:pPr algn="ctr"/>
            <a:r>
              <a:rPr lang="it-IT" sz="2000" b="1" dirty="0">
                <a:solidFill>
                  <a:schemeClr val="bg1"/>
                </a:solidFill>
              </a:rPr>
              <a:t>ΟΙΚΟΔΟΜΗΣΗ ΑΝΘΕΚΤΙΚΟΤΗΤΑΣ</a:t>
            </a:r>
          </a:p>
        </p:txBody>
      </p:sp>
      <p:grpSp>
        <p:nvGrpSpPr>
          <p:cNvPr id="43" name="Gruppo 42">
            <a:extLst>
              <a:ext uri="{FF2B5EF4-FFF2-40B4-BE49-F238E27FC236}">
                <a16:creationId xmlns:a16="http://schemas.microsoft.com/office/drawing/2014/main" id="{8FCB14FB-B32C-A6AA-A0AA-B73AD47FFD4F}"/>
              </a:ext>
            </a:extLst>
          </p:cNvPr>
          <p:cNvGrpSpPr/>
          <p:nvPr/>
        </p:nvGrpSpPr>
        <p:grpSpPr>
          <a:xfrm>
            <a:off x="14028037" y="4553457"/>
            <a:ext cx="2160000" cy="1080000"/>
            <a:chOff x="9649415" y="2955847"/>
            <a:chExt cx="2160000" cy="1080000"/>
          </a:xfrm>
        </p:grpSpPr>
        <p:sp>
          <p:nvSpPr>
            <p:cNvPr id="44" name="Rettangolo con angoli arrotondati 43">
              <a:extLst>
                <a:ext uri="{FF2B5EF4-FFF2-40B4-BE49-F238E27FC236}">
                  <a16:creationId xmlns:a16="http://schemas.microsoft.com/office/drawing/2014/main" id="{5ADBCA86-6126-436D-C2A2-32C35B9A533B}"/>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5" name="CasellaDiTesto 44">
              <a:extLst>
                <a:ext uri="{FF2B5EF4-FFF2-40B4-BE49-F238E27FC236}">
                  <a16:creationId xmlns:a16="http://schemas.microsoft.com/office/drawing/2014/main" id="{E56F8DA5-2F1E-0EFB-C2EC-326E01DCBC34}"/>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46" name="Gruppo 45">
            <a:extLst>
              <a:ext uri="{FF2B5EF4-FFF2-40B4-BE49-F238E27FC236}">
                <a16:creationId xmlns:a16="http://schemas.microsoft.com/office/drawing/2014/main" id="{13B3E51E-C4BA-A921-F48E-9A6C649AC62B}"/>
              </a:ext>
            </a:extLst>
          </p:cNvPr>
          <p:cNvGrpSpPr/>
          <p:nvPr/>
        </p:nvGrpSpPr>
        <p:grpSpPr>
          <a:xfrm>
            <a:off x="14748037" y="5484693"/>
            <a:ext cx="720000" cy="540000"/>
            <a:chOff x="6573488" y="5029771"/>
            <a:chExt cx="2160000" cy="1080000"/>
          </a:xfrm>
        </p:grpSpPr>
        <p:sp>
          <p:nvSpPr>
            <p:cNvPr id="47" name="Rettangolo con angoli arrotondati 46">
              <a:extLst>
                <a:ext uri="{FF2B5EF4-FFF2-40B4-BE49-F238E27FC236}">
                  <a16:creationId xmlns:a16="http://schemas.microsoft.com/office/drawing/2014/main" id="{A9B07F98-10B0-0337-E5E6-D0492541645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8" name="CasellaDiTesto 47">
              <a:extLst>
                <a:ext uri="{FF2B5EF4-FFF2-40B4-BE49-F238E27FC236}">
                  <a16:creationId xmlns:a16="http://schemas.microsoft.com/office/drawing/2014/main" id="{020EA473-CA65-F2F6-2266-B92252E6CFB6}"/>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49" name="Gruppo 48">
            <a:extLst>
              <a:ext uri="{FF2B5EF4-FFF2-40B4-BE49-F238E27FC236}">
                <a16:creationId xmlns:a16="http://schemas.microsoft.com/office/drawing/2014/main" id="{06FC45DF-909F-8664-D1D5-4459D032A391}"/>
              </a:ext>
            </a:extLst>
          </p:cNvPr>
          <p:cNvGrpSpPr/>
          <p:nvPr/>
        </p:nvGrpSpPr>
        <p:grpSpPr>
          <a:xfrm>
            <a:off x="11741375" y="4524913"/>
            <a:ext cx="2473900" cy="1080000"/>
            <a:chOff x="9492465" y="2955847"/>
            <a:chExt cx="2473900" cy="1080000"/>
          </a:xfrm>
        </p:grpSpPr>
        <p:sp>
          <p:nvSpPr>
            <p:cNvPr id="50" name="Rettangolo con angoli arrotondati 49">
              <a:extLst>
                <a:ext uri="{FF2B5EF4-FFF2-40B4-BE49-F238E27FC236}">
                  <a16:creationId xmlns:a16="http://schemas.microsoft.com/office/drawing/2014/main" id="{FA493EAC-8020-1EB6-6175-CD30F234068D}"/>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CasellaDiTesto 50">
              <a:extLst>
                <a:ext uri="{FF2B5EF4-FFF2-40B4-BE49-F238E27FC236}">
                  <a16:creationId xmlns:a16="http://schemas.microsoft.com/office/drawing/2014/main" id="{B46907A1-A2B7-5BC4-D697-64BAF122BAF6}"/>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ΟΙΚΟΔΟΜΗΣΗ ΟΡΓΑΝΩΤΙΚΗΣ ΑΝΘΕΚΤΙΚΟΤΗΤΑΣ</a:t>
              </a:r>
            </a:p>
          </p:txBody>
        </p:sp>
      </p:grpSp>
      <p:grpSp>
        <p:nvGrpSpPr>
          <p:cNvPr id="52" name="Gruppo 51">
            <a:extLst>
              <a:ext uri="{FF2B5EF4-FFF2-40B4-BE49-F238E27FC236}">
                <a16:creationId xmlns:a16="http://schemas.microsoft.com/office/drawing/2014/main" id="{8B9B5CAD-C8F1-4A3C-7E9F-EBD8946722B9}"/>
              </a:ext>
            </a:extLst>
          </p:cNvPr>
          <p:cNvGrpSpPr/>
          <p:nvPr/>
        </p:nvGrpSpPr>
        <p:grpSpPr>
          <a:xfrm>
            <a:off x="13699793" y="4041301"/>
            <a:ext cx="720000" cy="540000"/>
            <a:chOff x="6573488" y="5029771"/>
            <a:chExt cx="2160000" cy="1080000"/>
          </a:xfrm>
        </p:grpSpPr>
        <p:sp>
          <p:nvSpPr>
            <p:cNvPr id="53" name="Rettangolo con angoli arrotondati 52">
              <a:extLst>
                <a:ext uri="{FF2B5EF4-FFF2-40B4-BE49-F238E27FC236}">
                  <a16:creationId xmlns:a16="http://schemas.microsoft.com/office/drawing/2014/main" id="{50C0C4CE-FA3B-4783-FB5C-A56866281898}"/>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4" name="CasellaDiTesto 53">
              <a:extLst>
                <a:ext uri="{FF2B5EF4-FFF2-40B4-BE49-F238E27FC236}">
                  <a16:creationId xmlns:a16="http://schemas.microsoft.com/office/drawing/2014/main" id="{E587038A-8662-7672-F89C-58C4560BE8AE}"/>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a:t>
              </a:r>
            </a:p>
          </p:txBody>
        </p:sp>
      </p:grpSp>
      <p:grpSp>
        <p:nvGrpSpPr>
          <p:cNvPr id="55" name="Gruppo 54">
            <a:extLst>
              <a:ext uri="{FF2B5EF4-FFF2-40B4-BE49-F238E27FC236}">
                <a16:creationId xmlns:a16="http://schemas.microsoft.com/office/drawing/2014/main" id="{B5F1B854-791A-73FB-686F-D5479D3D0871}"/>
              </a:ext>
            </a:extLst>
          </p:cNvPr>
          <p:cNvGrpSpPr/>
          <p:nvPr/>
        </p:nvGrpSpPr>
        <p:grpSpPr>
          <a:xfrm>
            <a:off x="12702715" y="5509161"/>
            <a:ext cx="720000" cy="540000"/>
            <a:chOff x="6573488" y="5029771"/>
            <a:chExt cx="2160000" cy="1080000"/>
          </a:xfrm>
        </p:grpSpPr>
        <p:sp>
          <p:nvSpPr>
            <p:cNvPr id="56" name="Rettangolo con angoli arrotondati 55">
              <a:extLst>
                <a:ext uri="{FF2B5EF4-FFF2-40B4-BE49-F238E27FC236}">
                  <a16:creationId xmlns:a16="http://schemas.microsoft.com/office/drawing/2014/main" id="{646394F0-17A6-631A-7F39-3352A60EB80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7" name="CasellaDiTesto 56">
              <a:extLst>
                <a:ext uri="{FF2B5EF4-FFF2-40B4-BE49-F238E27FC236}">
                  <a16:creationId xmlns:a16="http://schemas.microsoft.com/office/drawing/2014/main" id="{84079D76-5E9C-229D-1718-7F7BE1F1985C}"/>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58" name="Rettangolo con angoli arrotondati 57">
            <a:extLst>
              <a:ext uri="{FF2B5EF4-FFF2-40B4-BE49-F238E27FC236}">
                <a16:creationId xmlns:a16="http://schemas.microsoft.com/office/drawing/2014/main" id="{914D616D-3034-8236-BEF5-3AEADF134352}"/>
              </a:ext>
            </a:extLst>
          </p:cNvPr>
          <p:cNvSpPr/>
          <p:nvPr/>
        </p:nvSpPr>
        <p:spPr>
          <a:xfrm>
            <a:off x="4691121" y="625674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9" name="Rettangolo con angoli arrotondati 58">
            <a:extLst>
              <a:ext uri="{FF2B5EF4-FFF2-40B4-BE49-F238E27FC236}">
                <a16:creationId xmlns:a16="http://schemas.microsoft.com/office/drawing/2014/main" id="{AAF29FE4-C44F-D666-3B19-B24FF226E378}"/>
              </a:ext>
            </a:extLst>
          </p:cNvPr>
          <p:cNvSpPr/>
          <p:nvPr/>
        </p:nvSpPr>
        <p:spPr>
          <a:xfrm>
            <a:off x="5738983" y="644663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0" name="CasellaDiTesto 59">
            <a:extLst>
              <a:ext uri="{FF2B5EF4-FFF2-40B4-BE49-F238E27FC236}">
                <a16:creationId xmlns:a16="http://schemas.microsoft.com/office/drawing/2014/main" id="{A6C7375B-83D1-18F5-7CB9-5796E8968FD1}"/>
              </a:ext>
            </a:extLst>
          </p:cNvPr>
          <p:cNvSpPr txBox="1"/>
          <p:nvPr/>
        </p:nvSpPr>
        <p:spPr>
          <a:xfrm>
            <a:off x="5875973" y="6464648"/>
            <a:ext cx="2042686" cy="707886"/>
          </a:xfrm>
          <a:prstGeom prst="rect">
            <a:avLst/>
          </a:prstGeom>
          <a:noFill/>
        </p:spPr>
        <p:txBody>
          <a:bodyPr wrap="square" rtlCol="0">
            <a:spAutoFit/>
          </a:bodyPr>
          <a:lstStyle/>
          <a:p>
            <a:pPr algn="ctr"/>
            <a:r>
              <a:rPr lang="it-IT" sz="2000" b="1" dirty="0">
                <a:solidFill>
                  <a:schemeClr val="bg1"/>
                </a:solidFill>
              </a:rPr>
              <a:t>ΚΡΙΤΙΚΗ ΣΚΕΨΗ</a:t>
            </a:r>
          </a:p>
        </p:txBody>
      </p:sp>
      <p:grpSp>
        <p:nvGrpSpPr>
          <p:cNvPr id="61" name="Gruppo 60">
            <a:extLst>
              <a:ext uri="{FF2B5EF4-FFF2-40B4-BE49-F238E27FC236}">
                <a16:creationId xmlns:a16="http://schemas.microsoft.com/office/drawing/2014/main" id="{DE4D8A73-AA5D-AF48-5FBC-181A9213AB98}"/>
              </a:ext>
            </a:extLst>
          </p:cNvPr>
          <p:cNvGrpSpPr/>
          <p:nvPr/>
        </p:nvGrpSpPr>
        <p:grpSpPr>
          <a:xfrm>
            <a:off x="6477113" y="7364587"/>
            <a:ext cx="720000" cy="540000"/>
            <a:chOff x="6573488" y="5029771"/>
            <a:chExt cx="2160000" cy="1080000"/>
          </a:xfrm>
        </p:grpSpPr>
        <p:sp>
          <p:nvSpPr>
            <p:cNvPr id="62" name="Rettangolo con angoli arrotondati 61">
              <a:extLst>
                <a:ext uri="{FF2B5EF4-FFF2-40B4-BE49-F238E27FC236}">
                  <a16:creationId xmlns:a16="http://schemas.microsoft.com/office/drawing/2014/main" id="{4958B5F1-0E04-BE86-854F-3E017D186A5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a:extLst>
                <a:ext uri="{FF2B5EF4-FFF2-40B4-BE49-F238E27FC236}">
                  <a16:creationId xmlns:a16="http://schemas.microsoft.com/office/drawing/2014/main" id="{E939956C-521D-4817-96C6-4961EA887BAB}"/>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a:t>
              </a:r>
            </a:p>
          </p:txBody>
        </p:sp>
      </p:grpSp>
      <p:sp>
        <p:nvSpPr>
          <p:cNvPr id="64" name="Rettangolo con angoli arrotondati 63">
            <a:extLst>
              <a:ext uri="{FF2B5EF4-FFF2-40B4-BE49-F238E27FC236}">
                <a16:creationId xmlns:a16="http://schemas.microsoft.com/office/drawing/2014/main" id="{B641E491-A44F-1BA6-638C-EA45C5D06ABB}"/>
              </a:ext>
            </a:extLst>
          </p:cNvPr>
          <p:cNvSpPr/>
          <p:nvPr/>
        </p:nvSpPr>
        <p:spPr>
          <a:xfrm>
            <a:off x="9593535" y="622082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5" name="Rettangolo con angoli arrotondati 64">
            <a:extLst>
              <a:ext uri="{FF2B5EF4-FFF2-40B4-BE49-F238E27FC236}">
                <a16:creationId xmlns:a16="http://schemas.microsoft.com/office/drawing/2014/main" id="{7E4A4682-B6EB-1A4C-0552-8F9C2F6CE8A8}"/>
              </a:ext>
            </a:extLst>
          </p:cNvPr>
          <p:cNvSpPr/>
          <p:nvPr/>
        </p:nvSpPr>
        <p:spPr>
          <a:xfrm>
            <a:off x="10641397" y="641071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6" name="CasellaDiTesto 65">
            <a:extLst>
              <a:ext uri="{FF2B5EF4-FFF2-40B4-BE49-F238E27FC236}">
                <a16:creationId xmlns:a16="http://schemas.microsoft.com/office/drawing/2014/main" id="{D1147A3D-4AFA-A4C2-4E60-AF0FDC3E7AB6}"/>
              </a:ext>
            </a:extLst>
          </p:cNvPr>
          <p:cNvSpPr txBox="1"/>
          <p:nvPr/>
        </p:nvSpPr>
        <p:spPr>
          <a:xfrm>
            <a:off x="10778387" y="6428728"/>
            <a:ext cx="2042686" cy="707886"/>
          </a:xfrm>
          <a:prstGeom prst="rect">
            <a:avLst/>
          </a:prstGeom>
          <a:noFill/>
        </p:spPr>
        <p:txBody>
          <a:bodyPr wrap="square" rtlCol="0">
            <a:spAutoFit/>
          </a:bodyPr>
          <a:lstStyle/>
          <a:p>
            <a:pPr algn="ctr"/>
            <a:r>
              <a:rPr lang="it-IT" sz="2000" b="1" dirty="0">
                <a:solidFill>
                  <a:schemeClr val="bg1"/>
                </a:solidFill>
              </a:rPr>
              <a:t>ΕΠΙΛΥΣΗ ΠΡΟΒΛΗΜΑΤΩΝ</a:t>
            </a:r>
          </a:p>
        </p:txBody>
      </p:sp>
      <p:grpSp>
        <p:nvGrpSpPr>
          <p:cNvPr id="67" name="Gruppo 66">
            <a:extLst>
              <a:ext uri="{FF2B5EF4-FFF2-40B4-BE49-F238E27FC236}">
                <a16:creationId xmlns:a16="http://schemas.microsoft.com/office/drawing/2014/main" id="{87FF442E-41E0-5EE5-581C-6C48AF3C04AD}"/>
              </a:ext>
            </a:extLst>
          </p:cNvPr>
          <p:cNvGrpSpPr/>
          <p:nvPr/>
        </p:nvGrpSpPr>
        <p:grpSpPr>
          <a:xfrm>
            <a:off x="11379527" y="7328667"/>
            <a:ext cx="720000" cy="540000"/>
            <a:chOff x="6573488" y="5029771"/>
            <a:chExt cx="2160000" cy="1080000"/>
          </a:xfrm>
        </p:grpSpPr>
        <p:sp>
          <p:nvSpPr>
            <p:cNvPr id="68" name="Rettangolo con angoli arrotondati 67">
              <a:extLst>
                <a:ext uri="{FF2B5EF4-FFF2-40B4-BE49-F238E27FC236}">
                  <a16:creationId xmlns:a16="http://schemas.microsoft.com/office/drawing/2014/main" id="{C9D937C3-44B7-ABC5-ADDE-B3D37015FF3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9" name="CasellaDiTesto 68">
              <a:extLst>
                <a:ext uri="{FF2B5EF4-FFF2-40B4-BE49-F238E27FC236}">
                  <a16:creationId xmlns:a16="http://schemas.microsoft.com/office/drawing/2014/main" id="{B2ADE943-FF52-51D2-B88A-5F2899FBCF54}"/>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70" name="Rettangolo con angoli arrotondati 69">
            <a:extLst>
              <a:ext uri="{FF2B5EF4-FFF2-40B4-BE49-F238E27FC236}">
                <a16:creationId xmlns:a16="http://schemas.microsoft.com/office/drawing/2014/main" id="{B86EF239-9288-3F3A-CF41-85A8D7C8B677}"/>
              </a:ext>
            </a:extLst>
          </p:cNvPr>
          <p:cNvSpPr/>
          <p:nvPr/>
        </p:nvSpPr>
        <p:spPr>
          <a:xfrm>
            <a:off x="7076004" y="1389323"/>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1" name="Rettangolo con angoli arrotondati 70">
            <a:extLst>
              <a:ext uri="{FF2B5EF4-FFF2-40B4-BE49-F238E27FC236}">
                <a16:creationId xmlns:a16="http://schemas.microsoft.com/office/drawing/2014/main" id="{12AF84EE-AE8D-88BA-6D01-8CDC2844280F}"/>
              </a:ext>
            </a:extLst>
          </p:cNvPr>
          <p:cNvSpPr/>
          <p:nvPr/>
        </p:nvSpPr>
        <p:spPr>
          <a:xfrm>
            <a:off x="8123866" y="157921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2" name="CasellaDiTesto 71">
            <a:extLst>
              <a:ext uri="{FF2B5EF4-FFF2-40B4-BE49-F238E27FC236}">
                <a16:creationId xmlns:a16="http://schemas.microsoft.com/office/drawing/2014/main" id="{5944483D-5525-D27B-5DAB-9DB166AB6B05}"/>
              </a:ext>
            </a:extLst>
          </p:cNvPr>
          <p:cNvSpPr txBox="1"/>
          <p:nvPr/>
        </p:nvSpPr>
        <p:spPr>
          <a:xfrm>
            <a:off x="8260856" y="1597222"/>
            <a:ext cx="2042686" cy="1015663"/>
          </a:xfrm>
          <a:prstGeom prst="rect">
            <a:avLst/>
          </a:prstGeom>
          <a:noFill/>
        </p:spPr>
        <p:txBody>
          <a:bodyPr wrap="square" rtlCol="0">
            <a:spAutoFit/>
          </a:bodyPr>
          <a:lstStyle/>
          <a:p>
            <a:pPr algn="ctr"/>
            <a:r>
              <a:rPr lang="it-IT" sz="2000" b="1" dirty="0">
                <a:solidFill>
                  <a:schemeClr val="bg1"/>
                </a:solidFill>
              </a:rPr>
              <a:t>ΣΧΕΣΕΙΣ ΜΕ ΤΗ ΒΙΟΜΗΧΑΝΙΑ ΚΑΙ ΤΗΝ ΚΟΙΝΟΤΗΤΑ </a:t>
            </a:r>
          </a:p>
        </p:txBody>
      </p:sp>
      <p:grpSp>
        <p:nvGrpSpPr>
          <p:cNvPr id="73" name="Gruppo 72">
            <a:extLst>
              <a:ext uri="{FF2B5EF4-FFF2-40B4-BE49-F238E27FC236}">
                <a16:creationId xmlns:a16="http://schemas.microsoft.com/office/drawing/2014/main" id="{BF083594-A25B-1881-FB52-16607FB2460C}"/>
              </a:ext>
            </a:extLst>
          </p:cNvPr>
          <p:cNvGrpSpPr/>
          <p:nvPr/>
        </p:nvGrpSpPr>
        <p:grpSpPr>
          <a:xfrm>
            <a:off x="8861996" y="2566173"/>
            <a:ext cx="720000" cy="540000"/>
            <a:chOff x="6573488" y="5029771"/>
            <a:chExt cx="2160000" cy="1080000"/>
          </a:xfrm>
        </p:grpSpPr>
        <p:sp>
          <p:nvSpPr>
            <p:cNvPr id="74" name="Rettangolo con angoli arrotondati 73">
              <a:extLst>
                <a:ext uri="{FF2B5EF4-FFF2-40B4-BE49-F238E27FC236}">
                  <a16:creationId xmlns:a16="http://schemas.microsoft.com/office/drawing/2014/main" id="{9CC39677-EBE6-670D-A26E-BEE9D65C26BF}"/>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5" name="CasellaDiTesto 74">
              <a:extLst>
                <a:ext uri="{FF2B5EF4-FFF2-40B4-BE49-F238E27FC236}">
                  <a16:creationId xmlns:a16="http://schemas.microsoft.com/office/drawing/2014/main" id="{54837761-4640-4B27-04B0-9E7C2817816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76" name="Rettangolo con angoli arrotondati 75">
            <a:extLst>
              <a:ext uri="{FF2B5EF4-FFF2-40B4-BE49-F238E27FC236}">
                <a16:creationId xmlns:a16="http://schemas.microsoft.com/office/drawing/2014/main" id="{8AC5910F-225E-6A82-0E16-15386DF43B78}"/>
              </a:ext>
            </a:extLst>
          </p:cNvPr>
          <p:cNvSpPr/>
          <p:nvPr/>
        </p:nvSpPr>
        <p:spPr>
          <a:xfrm>
            <a:off x="7160537" y="828507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7" name="Rettangolo con angoli arrotondati 76">
            <a:extLst>
              <a:ext uri="{FF2B5EF4-FFF2-40B4-BE49-F238E27FC236}">
                <a16:creationId xmlns:a16="http://schemas.microsoft.com/office/drawing/2014/main" id="{E005810E-7ABD-625D-9D07-44E24CE794A5}"/>
              </a:ext>
            </a:extLst>
          </p:cNvPr>
          <p:cNvSpPr/>
          <p:nvPr/>
        </p:nvSpPr>
        <p:spPr>
          <a:xfrm>
            <a:off x="8208399" y="847496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8" name="CasellaDiTesto 77">
            <a:extLst>
              <a:ext uri="{FF2B5EF4-FFF2-40B4-BE49-F238E27FC236}">
                <a16:creationId xmlns:a16="http://schemas.microsoft.com/office/drawing/2014/main" id="{350AF0EC-2730-B52D-DC13-5AE5F2476C79}"/>
              </a:ext>
            </a:extLst>
          </p:cNvPr>
          <p:cNvSpPr txBox="1"/>
          <p:nvPr/>
        </p:nvSpPr>
        <p:spPr>
          <a:xfrm>
            <a:off x="8190063" y="8602706"/>
            <a:ext cx="2198012" cy="400110"/>
          </a:xfrm>
          <a:prstGeom prst="rect">
            <a:avLst/>
          </a:prstGeom>
          <a:noFill/>
        </p:spPr>
        <p:txBody>
          <a:bodyPr wrap="square" rtlCol="0">
            <a:spAutoFit/>
          </a:bodyPr>
          <a:lstStyle/>
          <a:p>
            <a:pPr algn="ctr"/>
            <a:r>
              <a:rPr lang="it-IT" sz="2000" b="1" dirty="0">
                <a:solidFill>
                  <a:schemeClr val="bg1"/>
                </a:solidFill>
              </a:rPr>
              <a:t>ΕΙΣΑΓΩΓΗ</a:t>
            </a:r>
          </a:p>
        </p:txBody>
      </p:sp>
      <p:grpSp>
        <p:nvGrpSpPr>
          <p:cNvPr id="79" name="Gruppo 78">
            <a:extLst>
              <a:ext uri="{FF2B5EF4-FFF2-40B4-BE49-F238E27FC236}">
                <a16:creationId xmlns:a16="http://schemas.microsoft.com/office/drawing/2014/main" id="{902BF8D0-2915-8FD6-07F0-58BB990EC9C8}"/>
              </a:ext>
            </a:extLst>
          </p:cNvPr>
          <p:cNvGrpSpPr/>
          <p:nvPr/>
        </p:nvGrpSpPr>
        <p:grpSpPr>
          <a:xfrm>
            <a:off x="8946529" y="9461929"/>
            <a:ext cx="720000" cy="540000"/>
            <a:chOff x="6573488" y="5029771"/>
            <a:chExt cx="2160000" cy="1080000"/>
          </a:xfrm>
        </p:grpSpPr>
        <p:sp>
          <p:nvSpPr>
            <p:cNvPr id="80" name="Rettangolo con angoli arrotondati 79">
              <a:extLst>
                <a:ext uri="{FF2B5EF4-FFF2-40B4-BE49-F238E27FC236}">
                  <a16:creationId xmlns:a16="http://schemas.microsoft.com/office/drawing/2014/main" id="{003E67A8-D34B-0DA3-48D1-E9DF091AAB5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1" name="CasellaDiTesto 80">
              <a:extLst>
                <a:ext uri="{FF2B5EF4-FFF2-40B4-BE49-F238E27FC236}">
                  <a16:creationId xmlns:a16="http://schemas.microsoft.com/office/drawing/2014/main" id="{4AC919A8-D330-A162-6E34-C096434D672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1</a:t>
              </a:r>
            </a:p>
          </p:txBody>
        </p:sp>
      </p:grpSp>
    </p:spTree>
    <p:extLst>
      <p:ext uri="{BB962C8B-B14F-4D97-AF65-F5344CB8AC3E}">
        <p14:creationId xmlns:p14="http://schemas.microsoft.com/office/powerpoint/2010/main" val="3695648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EEBEF-9959-D5C1-D4EA-BC4967933ED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E0520A3-9777-3F6F-9DB4-AD7279EC937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Χρήση ψηφιακών μέσων από </a:t>
            </a:r>
            <a:r>
              <a:rPr lang="en-US" dirty="0" err="1">
                <a:latin typeface="Bricolage Grotesque" panose="020B0604020202020204" charset="0"/>
              </a:rPr>
              <a:t>τους</a:t>
            </a:r>
            <a:r>
              <a:rPr lang="el-GR" dirty="0">
                <a:latin typeface="Bricolage Grotesque" panose="020B0604020202020204" charset="0"/>
              </a:rPr>
              <a:t>/τις</a:t>
            </a:r>
            <a:r>
              <a:rPr lang="en-US" dirty="0">
                <a:latin typeface="Bricolage Grotesque" panose="020B0604020202020204" charset="0"/>
              </a:rPr>
              <a:t> </a:t>
            </a:r>
            <a:r>
              <a:rPr lang="en-US" dirty="0" err="1">
                <a:latin typeface="Bricolage Grotesque" panose="020B0604020202020204" charset="0"/>
              </a:rPr>
              <a:t>νέους</a:t>
            </a:r>
            <a:r>
              <a:rPr lang="el-GR" dirty="0">
                <a:latin typeface="Bricolage Grotesque" panose="020B0604020202020204" charset="0"/>
              </a:rPr>
              <a:t>/νέες</a:t>
            </a:r>
            <a:r>
              <a:rPr lang="en-US" dirty="0">
                <a:latin typeface="Bricolage Grotesque" panose="020B0604020202020204" charset="0"/>
              </a:rPr>
              <a:t> στην ΕΕ</a:t>
            </a:r>
            <a:endParaRPr lang="el-GR" dirty="0"/>
          </a:p>
        </p:txBody>
      </p:sp>
      <p:sp>
        <p:nvSpPr>
          <p:cNvPr id="4" name="Google Shape;118;p2">
            <a:extLst>
              <a:ext uri="{FF2B5EF4-FFF2-40B4-BE49-F238E27FC236}">
                <a16:creationId xmlns:a16="http://schemas.microsoft.com/office/drawing/2014/main" id="{DD139C9E-68D0-306F-E246-79896DC6FB4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A46D2C1-672C-61A9-B210-5A5A1D8C306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1AF66BB-F4A9-9D0A-07F3-7539EFDADDF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2A3867D-C396-A2C7-2214-6F2D899D299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8112DDE-90BC-4846-0F6C-A10FB422678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3568E7A-0500-EC5B-518B-E1E1331C9E10}"/>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DFFE923-B097-0769-788A-A4E72915D3A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7B022AC-EB66-F3BD-328D-954C3F5D165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0F0A2AE-F780-6D09-F275-7879FCFCF62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2949A99-7BFB-CB5A-50D7-F544FAC5E9A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79EB9DA5-7402-5586-44BE-2C172EF0C3E5}"/>
              </a:ext>
            </a:extLst>
          </p:cNvPr>
          <p:cNvSpPr txBox="1"/>
          <p:nvPr/>
        </p:nvSpPr>
        <p:spPr>
          <a:xfrm>
            <a:off x="9144000" y="9930784"/>
            <a:ext cx="9144000" cy="307777"/>
          </a:xfrm>
          <a:prstGeom prst="rect">
            <a:avLst/>
          </a:prstGeom>
          <a:noFill/>
        </p:spPr>
        <p:txBody>
          <a:bodyPr wrap="square">
            <a:spAutoFit/>
          </a:bodyPr>
          <a:lstStyle/>
          <a:p>
            <a:pPr algn="r"/>
            <a:r>
              <a:rPr lang="en-US" dirty="0"/>
              <a:t>Πηγή: https://ec.europa.eu/eurostat/web/products-eurostat-news/w/edn-20250715-1</a:t>
            </a:r>
          </a:p>
        </p:txBody>
      </p:sp>
      <p:pic>
        <p:nvPicPr>
          <p:cNvPr id="19" name="Immagine 18" descr="Immagine che contiene persona, Viso umano, vestiti, sorriso&#10;&#10;Il contenuto generato dall'IA potrebbe non essere corretto.">
            <a:extLst>
              <a:ext uri="{FF2B5EF4-FFF2-40B4-BE49-F238E27FC236}">
                <a16:creationId xmlns:a16="http://schemas.microsoft.com/office/drawing/2014/main" id="{86031BB0-67ED-CB8D-328D-5AE05105B1E4}"/>
              </a:ext>
            </a:extLst>
          </p:cNvPr>
          <p:cNvPicPr>
            <a:picLocks noChangeAspect="1"/>
          </p:cNvPicPr>
          <p:nvPr/>
        </p:nvPicPr>
        <p:blipFill>
          <a:blip r:embed="rId3"/>
          <a:stretch>
            <a:fillRect/>
          </a:stretch>
        </p:blipFill>
        <p:spPr>
          <a:xfrm>
            <a:off x="3341930" y="2877372"/>
            <a:ext cx="11604492" cy="6533328"/>
          </a:xfrm>
          <a:prstGeom prst="rect">
            <a:avLst/>
          </a:prstGeom>
        </p:spPr>
      </p:pic>
    </p:spTree>
    <p:extLst>
      <p:ext uri="{BB962C8B-B14F-4D97-AF65-F5344CB8AC3E}">
        <p14:creationId xmlns:p14="http://schemas.microsoft.com/office/powerpoint/2010/main" val="18309793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B7FAA-71D1-67D0-F50D-BC3FB5AEF112}"/>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1E96D248-B399-1468-A657-7031ACCBB901}"/>
              </a:ext>
            </a:extLst>
          </p:cNvPr>
          <p:cNvSpPr>
            <a:spLocks noGrp="1"/>
          </p:cNvSpPr>
          <p:nvPr>
            <p:ph type="subTitle" idx="1"/>
          </p:nvPr>
        </p:nvSpPr>
        <p:spPr>
          <a:xfrm>
            <a:off x="1013345" y="1588781"/>
            <a:ext cx="1030011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Είδη ενοτήτων</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D05524FF-F68C-E5F6-60C3-502B9D0FC4C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39AA552-E188-E3B4-464F-6BFDA50CB14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90B42DA-44A1-F148-9781-AE4EF161A14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F179907-6B20-782B-001E-2151F79D0F6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6B43A86-35AC-5850-7214-8A40B8F2D8A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A75466C-FFC2-31F7-BE4F-BE1154014A2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7BB1517-A3B4-BF65-2185-0DB11130105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AE6266A2-335C-8463-6927-E222881D5346}"/>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8F4DB82-6B26-0A5E-3C15-210500253F5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716034C-1F46-EBDA-50D3-58950D2253CB}"/>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38D523E3-0A00-EB29-0234-A5B7EEDE3833}"/>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Συνδυάσιμα modules</a:t>
            </a:r>
            <a:endParaRPr lang="el-GR" dirty="0"/>
          </a:p>
        </p:txBody>
      </p:sp>
      <p:grpSp>
        <p:nvGrpSpPr>
          <p:cNvPr id="22" name="Gruppo 21">
            <a:extLst>
              <a:ext uri="{FF2B5EF4-FFF2-40B4-BE49-F238E27FC236}">
                <a16:creationId xmlns:a16="http://schemas.microsoft.com/office/drawing/2014/main" id="{0C3A9FD7-8F07-F894-4EFA-F801CF95BC84}"/>
              </a:ext>
            </a:extLst>
          </p:cNvPr>
          <p:cNvGrpSpPr/>
          <p:nvPr/>
        </p:nvGrpSpPr>
        <p:grpSpPr>
          <a:xfrm>
            <a:off x="1145354" y="3698748"/>
            <a:ext cx="2160000" cy="1080000"/>
            <a:chOff x="9649415" y="2955847"/>
            <a:chExt cx="2160000" cy="1080000"/>
          </a:xfrm>
        </p:grpSpPr>
        <p:sp>
          <p:nvSpPr>
            <p:cNvPr id="23" name="Rettangolo con angoli arrotondati 22">
              <a:extLst>
                <a:ext uri="{FF2B5EF4-FFF2-40B4-BE49-F238E27FC236}">
                  <a16:creationId xmlns:a16="http://schemas.microsoft.com/office/drawing/2014/main" id="{FCA8925D-A178-E84D-A270-C94DE42E342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28DD06B9-CC1B-CF5B-D89F-E7B3DB09D71C}"/>
                </a:ext>
              </a:extLst>
            </p:cNvPr>
            <p:cNvSpPr txBox="1"/>
            <p:nvPr/>
          </p:nvSpPr>
          <p:spPr>
            <a:xfrm>
              <a:off x="9740855" y="2969871"/>
              <a:ext cx="1942965" cy="400110"/>
            </a:xfrm>
            <a:prstGeom prst="rect">
              <a:avLst/>
            </a:prstGeom>
            <a:noFill/>
          </p:spPr>
          <p:txBody>
            <a:bodyPr wrap="square" rtlCol="0">
              <a:spAutoFit/>
            </a:bodyPr>
            <a:lstStyle/>
            <a:p>
              <a:pPr algn="ctr"/>
              <a:endParaRPr lang="it-IT" sz="2000" b="1" dirty="0">
                <a:solidFill>
                  <a:schemeClr val="bg1"/>
                </a:solidFill>
              </a:endParaRPr>
            </a:p>
          </p:txBody>
        </p:sp>
      </p:grpSp>
      <p:sp>
        <p:nvSpPr>
          <p:cNvPr id="33" name="Rettangolo con angoli arrotondati 32">
            <a:extLst>
              <a:ext uri="{FF2B5EF4-FFF2-40B4-BE49-F238E27FC236}">
                <a16:creationId xmlns:a16="http://schemas.microsoft.com/office/drawing/2014/main" id="{BD01B42E-0433-C850-EF67-E725009DF9A9}"/>
              </a:ext>
            </a:extLst>
          </p:cNvPr>
          <p:cNvSpPr/>
          <p:nvPr/>
        </p:nvSpPr>
        <p:spPr>
          <a:xfrm>
            <a:off x="1181930" y="5328085"/>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Rettangolo con angoli arrotondati 33">
            <a:extLst>
              <a:ext uri="{FF2B5EF4-FFF2-40B4-BE49-F238E27FC236}">
                <a16:creationId xmlns:a16="http://schemas.microsoft.com/office/drawing/2014/main" id="{B2156456-9CD1-42A4-33CB-A08B30846E68}"/>
              </a:ext>
            </a:extLst>
          </p:cNvPr>
          <p:cNvSpPr/>
          <p:nvPr/>
        </p:nvSpPr>
        <p:spPr>
          <a:xfrm>
            <a:off x="1349897" y="5517975"/>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36" name="Gruppo 35">
            <a:extLst>
              <a:ext uri="{FF2B5EF4-FFF2-40B4-BE49-F238E27FC236}">
                <a16:creationId xmlns:a16="http://schemas.microsoft.com/office/drawing/2014/main" id="{6CBCE956-DDE1-84A0-B2A5-D5EF613C012A}"/>
              </a:ext>
            </a:extLst>
          </p:cNvPr>
          <p:cNvGrpSpPr/>
          <p:nvPr/>
        </p:nvGrpSpPr>
        <p:grpSpPr>
          <a:xfrm>
            <a:off x="3270816" y="6165819"/>
            <a:ext cx="2160000" cy="1104721"/>
            <a:chOff x="9649415" y="2931126"/>
            <a:chExt cx="2160000" cy="1104721"/>
          </a:xfrm>
        </p:grpSpPr>
        <p:sp>
          <p:nvSpPr>
            <p:cNvPr id="37" name="Rettangolo con angoli arrotondati 36">
              <a:extLst>
                <a:ext uri="{FF2B5EF4-FFF2-40B4-BE49-F238E27FC236}">
                  <a16:creationId xmlns:a16="http://schemas.microsoft.com/office/drawing/2014/main" id="{B4C6AE07-A194-9235-3A6E-39F529434E85}"/>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8" name="CasellaDiTesto 37">
              <a:extLst>
                <a:ext uri="{FF2B5EF4-FFF2-40B4-BE49-F238E27FC236}">
                  <a16:creationId xmlns:a16="http://schemas.microsoft.com/office/drawing/2014/main" id="{B8145184-A53F-FB5F-4186-2C25D46291FF}"/>
                </a:ext>
              </a:extLst>
            </p:cNvPr>
            <p:cNvSpPr txBox="1"/>
            <p:nvPr/>
          </p:nvSpPr>
          <p:spPr>
            <a:xfrm>
              <a:off x="9740855" y="2931126"/>
              <a:ext cx="1942965" cy="400110"/>
            </a:xfrm>
            <a:prstGeom prst="rect">
              <a:avLst/>
            </a:prstGeom>
            <a:noFill/>
          </p:spPr>
          <p:txBody>
            <a:bodyPr wrap="square" rtlCol="0">
              <a:spAutoFit/>
            </a:bodyPr>
            <a:lstStyle/>
            <a:p>
              <a:pPr algn="ctr"/>
              <a:endParaRPr lang="it-IT" sz="2000" b="1" dirty="0">
                <a:solidFill>
                  <a:schemeClr val="bg1"/>
                </a:solidFill>
              </a:endParaRPr>
            </a:p>
          </p:txBody>
        </p:sp>
      </p:grpSp>
      <p:grpSp>
        <p:nvGrpSpPr>
          <p:cNvPr id="39" name="Gruppo 38">
            <a:extLst>
              <a:ext uri="{FF2B5EF4-FFF2-40B4-BE49-F238E27FC236}">
                <a16:creationId xmlns:a16="http://schemas.microsoft.com/office/drawing/2014/main" id="{F74C2759-A42A-9503-EE2E-13B69C452B68}"/>
              </a:ext>
            </a:extLst>
          </p:cNvPr>
          <p:cNvGrpSpPr/>
          <p:nvPr/>
        </p:nvGrpSpPr>
        <p:grpSpPr>
          <a:xfrm>
            <a:off x="4009989" y="7143555"/>
            <a:ext cx="720000" cy="540000"/>
            <a:chOff x="6573488" y="5029771"/>
            <a:chExt cx="2160000" cy="1080000"/>
          </a:xfrm>
        </p:grpSpPr>
        <p:sp>
          <p:nvSpPr>
            <p:cNvPr id="40" name="Rettangolo con angoli arrotondati 39">
              <a:extLst>
                <a:ext uri="{FF2B5EF4-FFF2-40B4-BE49-F238E27FC236}">
                  <a16:creationId xmlns:a16="http://schemas.microsoft.com/office/drawing/2014/main" id="{D2578897-7956-2B47-A1AA-2F18044B5AC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CasellaDiTesto 40">
              <a:extLst>
                <a:ext uri="{FF2B5EF4-FFF2-40B4-BE49-F238E27FC236}">
                  <a16:creationId xmlns:a16="http://schemas.microsoft.com/office/drawing/2014/main" id="{9018128D-3603-0C84-2CA2-385A4F90FC5B}"/>
                </a:ext>
              </a:extLst>
            </p:cNvPr>
            <p:cNvSpPr txBox="1"/>
            <p:nvPr/>
          </p:nvSpPr>
          <p:spPr>
            <a:xfrm>
              <a:off x="6803573" y="5201201"/>
              <a:ext cx="1725930" cy="615554"/>
            </a:xfrm>
            <a:prstGeom prst="rect">
              <a:avLst/>
            </a:prstGeom>
            <a:noFill/>
          </p:spPr>
          <p:txBody>
            <a:bodyPr wrap="square" rtlCol="0">
              <a:spAutoFit/>
            </a:bodyPr>
            <a:lstStyle/>
            <a:p>
              <a:pPr algn="ctr"/>
              <a:endParaRPr lang="it-IT" b="1" dirty="0">
                <a:solidFill>
                  <a:schemeClr val="bg1"/>
                </a:solidFill>
              </a:endParaRPr>
            </a:p>
          </p:txBody>
        </p:sp>
      </p:grpSp>
      <p:grpSp>
        <p:nvGrpSpPr>
          <p:cNvPr id="42" name="Gruppo 41">
            <a:extLst>
              <a:ext uri="{FF2B5EF4-FFF2-40B4-BE49-F238E27FC236}">
                <a16:creationId xmlns:a16="http://schemas.microsoft.com/office/drawing/2014/main" id="{80F25B7E-6D43-A06D-16C6-559DDBAAB52B}"/>
              </a:ext>
            </a:extLst>
          </p:cNvPr>
          <p:cNvGrpSpPr/>
          <p:nvPr/>
        </p:nvGrpSpPr>
        <p:grpSpPr>
          <a:xfrm>
            <a:off x="2087001" y="6504792"/>
            <a:ext cx="720000" cy="540000"/>
            <a:chOff x="6573488" y="5029771"/>
            <a:chExt cx="2160000" cy="1080000"/>
          </a:xfrm>
        </p:grpSpPr>
        <p:sp>
          <p:nvSpPr>
            <p:cNvPr id="48" name="Rettangolo con angoli arrotondati 47">
              <a:extLst>
                <a:ext uri="{FF2B5EF4-FFF2-40B4-BE49-F238E27FC236}">
                  <a16:creationId xmlns:a16="http://schemas.microsoft.com/office/drawing/2014/main" id="{69BEDA97-AB97-EB6A-F9FF-E6810C59E470}"/>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 name="CasellaDiTesto 48">
              <a:extLst>
                <a:ext uri="{FF2B5EF4-FFF2-40B4-BE49-F238E27FC236}">
                  <a16:creationId xmlns:a16="http://schemas.microsoft.com/office/drawing/2014/main" id="{6CDD6F83-AD9A-6A54-89AC-D32323BB6E88}"/>
                </a:ext>
              </a:extLst>
            </p:cNvPr>
            <p:cNvSpPr txBox="1"/>
            <p:nvPr/>
          </p:nvSpPr>
          <p:spPr>
            <a:xfrm>
              <a:off x="6803573" y="5201201"/>
              <a:ext cx="1725930" cy="615554"/>
            </a:xfrm>
            <a:prstGeom prst="rect">
              <a:avLst/>
            </a:prstGeom>
            <a:noFill/>
          </p:spPr>
          <p:txBody>
            <a:bodyPr wrap="square" rtlCol="0">
              <a:spAutoFit/>
            </a:bodyPr>
            <a:lstStyle/>
            <a:p>
              <a:pPr algn="ctr"/>
              <a:endParaRPr lang="it-IT" b="1" dirty="0">
                <a:solidFill>
                  <a:schemeClr val="bg1"/>
                </a:solidFill>
              </a:endParaRPr>
            </a:p>
          </p:txBody>
        </p:sp>
      </p:grpSp>
      <p:sp>
        <p:nvSpPr>
          <p:cNvPr id="75" name="Rettangolo con angoli arrotondati 74">
            <a:extLst>
              <a:ext uri="{FF2B5EF4-FFF2-40B4-BE49-F238E27FC236}">
                <a16:creationId xmlns:a16="http://schemas.microsoft.com/office/drawing/2014/main" id="{36B64078-07EF-2D93-3BFE-8B7782A17563}"/>
              </a:ext>
            </a:extLst>
          </p:cNvPr>
          <p:cNvSpPr/>
          <p:nvPr/>
        </p:nvSpPr>
        <p:spPr>
          <a:xfrm>
            <a:off x="1202256" y="8235686"/>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6" name="Rettangolo con angoli arrotondati 75">
            <a:extLst>
              <a:ext uri="{FF2B5EF4-FFF2-40B4-BE49-F238E27FC236}">
                <a16:creationId xmlns:a16="http://schemas.microsoft.com/office/drawing/2014/main" id="{43D3263F-4A58-219C-D8B1-4B8B530A3A52}"/>
              </a:ext>
            </a:extLst>
          </p:cNvPr>
          <p:cNvSpPr/>
          <p:nvPr/>
        </p:nvSpPr>
        <p:spPr>
          <a:xfrm>
            <a:off x="2250118" y="8425576"/>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0" name="Gruppo 79">
            <a:extLst>
              <a:ext uri="{FF2B5EF4-FFF2-40B4-BE49-F238E27FC236}">
                <a16:creationId xmlns:a16="http://schemas.microsoft.com/office/drawing/2014/main" id="{63F6475E-E05C-381A-EBE6-7C9CA8759656}"/>
              </a:ext>
            </a:extLst>
          </p:cNvPr>
          <p:cNvGrpSpPr/>
          <p:nvPr/>
        </p:nvGrpSpPr>
        <p:grpSpPr>
          <a:xfrm>
            <a:off x="2988248" y="9343524"/>
            <a:ext cx="720000" cy="540000"/>
            <a:chOff x="6573488" y="5029771"/>
            <a:chExt cx="2160000" cy="1080000"/>
          </a:xfrm>
        </p:grpSpPr>
        <p:sp>
          <p:nvSpPr>
            <p:cNvPr id="81" name="Rettangolo con angoli arrotondati 80">
              <a:extLst>
                <a:ext uri="{FF2B5EF4-FFF2-40B4-BE49-F238E27FC236}">
                  <a16:creationId xmlns:a16="http://schemas.microsoft.com/office/drawing/2014/main" id="{BA66F369-9D71-62A1-F6F6-4E43BD43E61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2" name="CasellaDiTesto 81">
              <a:extLst>
                <a:ext uri="{FF2B5EF4-FFF2-40B4-BE49-F238E27FC236}">
                  <a16:creationId xmlns:a16="http://schemas.microsoft.com/office/drawing/2014/main" id="{5D1AFC0B-3BF8-A099-A106-ADF1FAAD4BCD}"/>
                </a:ext>
              </a:extLst>
            </p:cNvPr>
            <p:cNvSpPr txBox="1"/>
            <p:nvPr/>
          </p:nvSpPr>
          <p:spPr>
            <a:xfrm>
              <a:off x="6803573" y="5201201"/>
              <a:ext cx="1725930" cy="615554"/>
            </a:xfrm>
            <a:prstGeom prst="rect">
              <a:avLst/>
            </a:prstGeom>
            <a:noFill/>
          </p:spPr>
          <p:txBody>
            <a:bodyPr wrap="square" rtlCol="0">
              <a:spAutoFit/>
            </a:bodyPr>
            <a:lstStyle/>
            <a:p>
              <a:pPr algn="ctr"/>
              <a:endParaRPr lang="it-IT" b="1" dirty="0">
                <a:solidFill>
                  <a:schemeClr val="bg1"/>
                </a:solidFill>
              </a:endParaRPr>
            </a:p>
          </p:txBody>
        </p:sp>
      </p:grpSp>
      <p:sp>
        <p:nvSpPr>
          <p:cNvPr id="98" name="Rettangolo con angoli arrotondati 97">
            <a:extLst>
              <a:ext uri="{FF2B5EF4-FFF2-40B4-BE49-F238E27FC236}">
                <a16:creationId xmlns:a16="http://schemas.microsoft.com/office/drawing/2014/main" id="{BE37B77B-FF1A-CDA5-031C-A6A24E7E8197}"/>
              </a:ext>
            </a:extLst>
          </p:cNvPr>
          <p:cNvSpPr/>
          <p:nvPr/>
        </p:nvSpPr>
        <p:spPr>
          <a:xfrm>
            <a:off x="1137945" y="252415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9" name="Υπότιτλος 2">
            <a:extLst>
              <a:ext uri="{FF2B5EF4-FFF2-40B4-BE49-F238E27FC236}">
                <a16:creationId xmlns:a16="http://schemas.microsoft.com/office/drawing/2014/main" id="{B15F7CC1-CC04-30CC-094F-EA608CE5050C}"/>
              </a:ext>
            </a:extLst>
          </p:cNvPr>
          <p:cNvSpPr txBox="1">
            <a:spLocks/>
          </p:cNvSpPr>
          <p:nvPr/>
        </p:nvSpPr>
        <p:spPr>
          <a:xfrm>
            <a:off x="6291418" y="2432209"/>
            <a:ext cx="487027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Ενότητα</a:t>
            </a:r>
          </a:p>
          <a:p>
            <a:pPr marL="25400" indent="0" algn="l">
              <a:lnSpc>
                <a:spcPct val="170000"/>
              </a:lnSpc>
            </a:pPr>
            <a:endParaRPr lang="en-GB" dirty="0">
              <a:solidFill>
                <a:schemeClr val="tx1"/>
              </a:solidFill>
              <a:latin typeface="Bricolage Grotesque" panose="020B0604020202020204" charset="0"/>
            </a:endParaRPr>
          </a:p>
        </p:txBody>
      </p:sp>
      <p:sp>
        <p:nvSpPr>
          <p:cNvPr id="100" name="Υπότιτλος 2">
            <a:extLst>
              <a:ext uri="{FF2B5EF4-FFF2-40B4-BE49-F238E27FC236}">
                <a16:creationId xmlns:a16="http://schemas.microsoft.com/office/drawing/2014/main" id="{7A47C939-9433-8616-4E77-38D692E81ECA}"/>
              </a:ext>
            </a:extLst>
          </p:cNvPr>
          <p:cNvSpPr txBox="1">
            <a:spLocks/>
          </p:cNvSpPr>
          <p:nvPr/>
        </p:nvSpPr>
        <p:spPr>
          <a:xfrm>
            <a:off x="6291418" y="3604153"/>
            <a:ext cx="10149494"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Υπομονάδα: ειδική εστίαση σε σχέση με μια μονάδα</a:t>
            </a:r>
          </a:p>
          <a:p>
            <a:pPr marL="25400" indent="0" algn="l">
              <a:lnSpc>
                <a:spcPct val="170000"/>
              </a:lnSpc>
            </a:pPr>
            <a:endParaRPr lang="en-GB" dirty="0">
              <a:solidFill>
                <a:schemeClr val="tx1"/>
              </a:solidFill>
              <a:latin typeface="Bricolage Grotesque" panose="020B0604020202020204" charset="0"/>
            </a:endParaRPr>
          </a:p>
        </p:txBody>
      </p:sp>
      <p:sp>
        <p:nvSpPr>
          <p:cNvPr id="101" name="Υπότιτλος 2">
            <a:extLst>
              <a:ext uri="{FF2B5EF4-FFF2-40B4-BE49-F238E27FC236}">
                <a16:creationId xmlns:a16="http://schemas.microsoft.com/office/drawing/2014/main" id="{BBC6BC17-4192-93E7-294C-AC0D4F361500}"/>
              </a:ext>
            </a:extLst>
          </p:cNvPr>
          <p:cNvSpPr txBox="1">
            <a:spLocks/>
          </p:cNvSpPr>
          <p:nvPr/>
        </p:nvSpPr>
        <p:spPr>
          <a:xfrm>
            <a:off x="6273130" y="5889630"/>
            <a:ext cx="9491126"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Κύρια ενότητα, που αποτελείται από μια ενότητα, διάρκειας περίπου 4 ωρών, και μια υποενότητα, διάρκειας 1 ή 2 ωρών.</a:t>
            </a:r>
          </a:p>
          <a:p>
            <a:pPr marL="25400" indent="0" algn="l"/>
            <a:endParaRPr lang="en-GB" dirty="0">
              <a:solidFill>
                <a:schemeClr val="tx1"/>
              </a:solidFill>
              <a:latin typeface="Bricolage Grotesque" panose="020B0604020202020204" charset="0"/>
            </a:endParaRPr>
          </a:p>
        </p:txBody>
      </p:sp>
      <p:sp>
        <p:nvSpPr>
          <p:cNvPr id="102" name="Υπότιτλος 2">
            <a:extLst>
              <a:ext uri="{FF2B5EF4-FFF2-40B4-BE49-F238E27FC236}">
                <a16:creationId xmlns:a16="http://schemas.microsoft.com/office/drawing/2014/main" id="{FC8ACBDF-AB36-5AD8-1A8E-F6F520CCF188}"/>
              </a:ext>
            </a:extLst>
          </p:cNvPr>
          <p:cNvSpPr txBox="1">
            <a:spLocks/>
          </p:cNvSpPr>
          <p:nvPr/>
        </p:nvSpPr>
        <p:spPr>
          <a:xfrm>
            <a:off x="6260386" y="8411183"/>
            <a:ext cx="11685686"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Συμπληρωματική ενότητα, διάρκειας περίπου 2 ωρών.</a:t>
            </a: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38140429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2B773-07A7-E1CC-EF80-B01DBE3D0D97}"/>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7FC77074-A703-8C95-D947-F378928A678C}"/>
              </a:ext>
            </a:extLst>
          </p:cNvPr>
          <p:cNvSpPr>
            <a:spLocks noGrp="1"/>
          </p:cNvSpPr>
          <p:nvPr>
            <p:ph type="subTitle" idx="1"/>
          </p:nvPr>
        </p:nvSpPr>
        <p:spPr>
          <a:xfrm>
            <a:off x="958481" y="1588781"/>
            <a:ext cx="4386700"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Είδη ενοτήτων</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F9F7C448-EDCC-EF06-29B1-D62862D4410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4F035CF7-1A3A-76B2-58A1-68B70A6E073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87483B8F-ED63-14F3-CDCE-9538B0F70DB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7696ABB5-76D5-81EA-91D4-DF1234FD995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F3311089-9F32-F75C-8530-A25ACA64976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1482521-258E-732C-64E0-322FAA4F5C6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9EFF8E7-45AA-0A0C-CD67-4255CC501DE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1E66676-5695-6F3B-E448-505C861060C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F557A71-E123-E13E-61D8-43B08CA4686A}"/>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A19B5B6-B3A7-7951-BC15-43CD24B09F3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2422EE9C-6082-0F0E-311A-3F09FC7DA19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Συνδυάσιμα modules</a:t>
            </a:r>
            <a:endParaRPr lang="el-GR" dirty="0"/>
          </a:p>
        </p:txBody>
      </p:sp>
      <p:sp>
        <p:nvSpPr>
          <p:cNvPr id="2" name="Rettangolo con angoli arrotondati 1">
            <a:extLst>
              <a:ext uri="{FF2B5EF4-FFF2-40B4-BE49-F238E27FC236}">
                <a16:creationId xmlns:a16="http://schemas.microsoft.com/office/drawing/2014/main" id="{127EC591-4FE7-6544-A8F0-46E1428C9DA3}"/>
              </a:ext>
            </a:extLst>
          </p:cNvPr>
          <p:cNvSpPr/>
          <p:nvPr/>
        </p:nvSpPr>
        <p:spPr>
          <a:xfrm>
            <a:off x="4240155" y="4924761"/>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con angoli arrotondati 13">
            <a:extLst>
              <a:ext uri="{FF2B5EF4-FFF2-40B4-BE49-F238E27FC236}">
                <a16:creationId xmlns:a16="http://schemas.microsoft.com/office/drawing/2014/main" id="{8EF8AF4C-6272-4044-75E2-4682DA15CAD3}"/>
              </a:ext>
            </a:extLst>
          </p:cNvPr>
          <p:cNvSpPr/>
          <p:nvPr/>
        </p:nvSpPr>
        <p:spPr>
          <a:xfrm>
            <a:off x="4408122" y="511465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CasellaDiTesto 14">
            <a:extLst>
              <a:ext uri="{FF2B5EF4-FFF2-40B4-BE49-F238E27FC236}">
                <a16:creationId xmlns:a16="http://schemas.microsoft.com/office/drawing/2014/main" id="{0260D859-A08D-D9E3-F33C-99E4A13162DA}"/>
              </a:ext>
            </a:extLst>
          </p:cNvPr>
          <p:cNvSpPr txBox="1"/>
          <p:nvPr/>
        </p:nvSpPr>
        <p:spPr>
          <a:xfrm>
            <a:off x="4545112" y="5132660"/>
            <a:ext cx="2042686" cy="1323439"/>
          </a:xfrm>
          <a:prstGeom prst="rect">
            <a:avLst/>
          </a:prstGeom>
          <a:noFill/>
        </p:spPr>
        <p:txBody>
          <a:bodyPr wrap="square" rtlCol="0">
            <a:spAutoFit/>
          </a:bodyPr>
          <a:lstStyle/>
          <a:p>
            <a:pPr algn="ctr"/>
            <a:r>
              <a:rPr lang="el-GR" sz="2000" b="1" dirty="0">
                <a:solidFill>
                  <a:schemeClr val="bg1"/>
                </a:solidFill>
              </a:rPr>
              <a:t>ΠΛΗΡΟΦΟΡΗΣΗ ΚΑΙ ΓΡΑΜΜΑΤΙΣΜΟΣ</a:t>
            </a:r>
            <a:endParaRPr lang="it-IT" sz="2000" b="1" dirty="0">
              <a:solidFill>
                <a:schemeClr val="bg1"/>
              </a:solidFill>
            </a:endParaRPr>
          </a:p>
        </p:txBody>
      </p:sp>
      <p:grpSp>
        <p:nvGrpSpPr>
          <p:cNvPr id="17" name="Gruppo 16">
            <a:extLst>
              <a:ext uri="{FF2B5EF4-FFF2-40B4-BE49-F238E27FC236}">
                <a16:creationId xmlns:a16="http://schemas.microsoft.com/office/drawing/2014/main" id="{AE57F0FB-1ABB-C0D6-01E8-EB3EC26BEC5E}"/>
              </a:ext>
            </a:extLst>
          </p:cNvPr>
          <p:cNvGrpSpPr/>
          <p:nvPr/>
        </p:nvGrpSpPr>
        <p:grpSpPr>
          <a:xfrm>
            <a:off x="6329041" y="5787216"/>
            <a:ext cx="2160000" cy="1080000"/>
            <a:chOff x="9649415" y="2955847"/>
            <a:chExt cx="2160000" cy="1080000"/>
          </a:xfrm>
        </p:grpSpPr>
        <p:sp>
          <p:nvSpPr>
            <p:cNvPr id="18" name="Rettangolo con angoli arrotondati 17">
              <a:extLst>
                <a:ext uri="{FF2B5EF4-FFF2-40B4-BE49-F238E27FC236}">
                  <a16:creationId xmlns:a16="http://schemas.microsoft.com/office/drawing/2014/main" id="{88F32A87-827F-B8D1-346A-59E9F36667F9}"/>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CasellaDiTesto 18">
              <a:extLst>
                <a:ext uri="{FF2B5EF4-FFF2-40B4-BE49-F238E27FC236}">
                  <a16:creationId xmlns:a16="http://schemas.microsoft.com/office/drawing/2014/main" id="{9A431EA2-F0D8-ECF2-DE90-211AD437E050}"/>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 </a:t>
              </a:r>
              <a:endParaRPr lang="it-IT" sz="2000" b="1" dirty="0">
                <a:solidFill>
                  <a:schemeClr val="bg1"/>
                </a:solidFill>
              </a:endParaRPr>
            </a:p>
          </p:txBody>
        </p:sp>
      </p:grpSp>
      <p:grpSp>
        <p:nvGrpSpPr>
          <p:cNvPr id="20" name="Gruppo 19">
            <a:extLst>
              <a:ext uri="{FF2B5EF4-FFF2-40B4-BE49-F238E27FC236}">
                <a16:creationId xmlns:a16="http://schemas.microsoft.com/office/drawing/2014/main" id="{5E6ACD1E-B861-1630-0A54-4F228D7B5BEA}"/>
              </a:ext>
            </a:extLst>
          </p:cNvPr>
          <p:cNvGrpSpPr/>
          <p:nvPr/>
        </p:nvGrpSpPr>
        <p:grpSpPr>
          <a:xfrm>
            <a:off x="7028848" y="6787402"/>
            <a:ext cx="720000" cy="540000"/>
            <a:chOff x="6573488" y="5029771"/>
            <a:chExt cx="2160000" cy="1080000"/>
          </a:xfrm>
        </p:grpSpPr>
        <p:sp>
          <p:nvSpPr>
            <p:cNvPr id="21" name="Rettangolo con angoli arrotondati 20">
              <a:extLst>
                <a:ext uri="{FF2B5EF4-FFF2-40B4-BE49-F238E27FC236}">
                  <a16:creationId xmlns:a16="http://schemas.microsoft.com/office/drawing/2014/main" id="{74995470-337A-A654-2DB4-8CB773427A9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CasellaDiTesto 24">
              <a:extLst>
                <a:ext uri="{FF2B5EF4-FFF2-40B4-BE49-F238E27FC236}">
                  <a16:creationId xmlns:a16="http://schemas.microsoft.com/office/drawing/2014/main" id="{9A606C8C-795C-5D7C-9822-AA17B5E252F9}"/>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26" name="Gruppo 25">
            <a:extLst>
              <a:ext uri="{FF2B5EF4-FFF2-40B4-BE49-F238E27FC236}">
                <a16:creationId xmlns:a16="http://schemas.microsoft.com/office/drawing/2014/main" id="{C791D3A5-59FD-3168-9BFB-E0052354CCA4}"/>
              </a:ext>
            </a:extLst>
          </p:cNvPr>
          <p:cNvGrpSpPr/>
          <p:nvPr/>
        </p:nvGrpSpPr>
        <p:grpSpPr>
          <a:xfrm>
            <a:off x="5059987" y="6136117"/>
            <a:ext cx="720000" cy="540000"/>
            <a:chOff x="6573488" y="5029771"/>
            <a:chExt cx="2160000" cy="1080000"/>
          </a:xfrm>
        </p:grpSpPr>
        <p:sp>
          <p:nvSpPr>
            <p:cNvPr id="27" name="Rettangolo con angoli arrotondati 26">
              <a:extLst>
                <a:ext uri="{FF2B5EF4-FFF2-40B4-BE49-F238E27FC236}">
                  <a16:creationId xmlns:a16="http://schemas.microsoft.com/office/drawing/2014/main" id="{D1597AFA-5104-D1B2-B30D-FFF959C1006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CasellaDiTesto 27">
              <a:extLst>
                <a:ext uri="{FF2B5EF4-FFF2-40B4-BE49-F238E27FC236}">
                  <a16:creationId xmlns:a16="http://schemas.microsoft.com/office/drawing/2014/main" id="{BD803FFC-75BA-B451-C427-B3A949DF1369}"/>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29" name="Rettangolo con angoli arrotondati 28">
            <a:extLst>
              <a:ext uri="{FF2B5EF4-FFF2-40B4-BE49-F238E27FC236}">
                <a16:creationId xmlns:a16="http://schemas.microsoft.com/office/drawing/2014/main" id="{DEB20B46-18AD-6EFE-7A2D-81876271E753}"/>
              </a:ext>
            </a:extLst>
          </p:cNvPr>
          <p:cNvSpPr/>
          <p:nvPr/>
        </p:nvSpPr>
        <p:spPr>
          <a:xfrm>
            <a:off x="8992139" y="4924761"/>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Rettangolo con angoli arrotondati 29">
            <a:extLst>
              <a:ext uri="{FF2B5EF4-FFF2-40B4-BE49-F238E27FC236}">
                <a16:creationId xmlns:a16="http://schemas.microsoft.com/office/drawing/2014/main" id="{9F1903B5-5F2F-F850-DBA4-B6DA4CF2EE46}"/>
              </a:ext>
            </a:extLst>
          </p:cNvPr>
          <p:cNvSpPr/>
          <p:nvPr/>
        </p:nvSpPr>
        <p:spPr>
          <a:xfrm>
            <a:off x="9160106" y="511465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CasellaDiTesto 30">
            <a:extLst>
              <a:ext uri="{FF2B5EF4-FFF2-40B4-BE49-F238E27FC236}">
                <a16:creationId xmlns:a16="http://schemas.microsoft.com/office/drawing/2014/main" id="{85EEB689-0DBD-2800-6555-46123DC06074}"/>
              </a:ext>
            </a:extLst>
          </p:cNvPr>
          <p:cNvSpPr txBox="1"/>
          <p:nvPr/>
        </p:nvSpPr>
        <p:spPr>
          <a:xfrm>
            <a:off x="9007099" y="5111326"/>
            <a:ext cx="2467627" cy="2657138"/>
          </a:xfrm>
          <a:prstGeom prst="rect">
            <a:avLst/>
          </a:prstGeom>
          <a:noFill/>
        </p:spPr>
        <p:txBody>
          <a:bodyPr wrap="square" rtlCol="0">
            <a:spAutoFit/>
          </a:bodyPr>
          <a:lstStyle/>
          <a:p>
            <a:pPr algn="ctr">
              <a:lnSpc>
                <a:spcPts val="2000"/>
              </a:lnSpc>
            </a:pPr>
            <a:r>
              <a:rPr lang="el-GR" sz="2000" b="1" dirty="0">
                <a:solidFill>
                  <a:schemeClr val="bg1"/>
                </a:solidFill>
              </a:rPr>
              <a:t>ΖΗΤΗΜΑΤΑ ΑΞΙΟΠΟΙΗΣΗΣ ΤΗΣ ΤΕΧΝΗΤΗΣ ΝΟΗΜΟΣΥΝΗΣ ΣΕ ΠΕΡΙΟΔΟΥΣ ΑΒΕΒΑΙΟΤΗΤΑΣ</a:t>
            </a:r>
            <a:endParaRPr lang="it-IT" sz="2000" b="1" dirty="0">
              <a:solidFill>
                <a:schemeClr val="bg1"/>
              </a:solidFill>
            </a:endParaRPr>
          </a:p>
          <a:p>
            <a:pPr algn="ctr">
              <a:lnSpc>
                <a:spcPts val="2000"/>
              </a:lnSpc>
            </a:pPr>
            <a:r>
              <a:rPr lang="it-IT" sz="2000" b="1" dirty="0">
                <a:solidFill>
                  <a:schemeClr val="bg1"/>
                </a:solidFill>
              </a:rPr>
              <a:t>ΚΥΒΕΡΝΗΤΙΚΗ ΑΣΦΑΛΕΙΑ </a:t>
            </a:r>
            <a:br>
              <a:rPr lang="it-IT" sz="2000" b="1" dirty="0">
                <a:solidFill>
                  <a:schemeClr val="bg1"/>
                </a:solidFill>
              </a:rPr>
            </a:br>
            <a:r>
              <a:rPr lang="it-IT" sz="2000" b="1" dirty="0">
                <a:solidFill>
                  <a:schemeClr val="bg1"/>
                </a:solidFill>
              </a:rPr>
              <a:t>Σε αβέβαιες εποχές</a:t>
            </a:r>
          </a:p>
        </p:txBody>
      </p:sp>
      <p:grpSp>
        <p:nvGrpSpPr>
          <p:cNvPr id="32" name="Gruppo 31">
            <a:extLst>
              <a:ext uri="{FF2B5EF4-FFF2-40B4-BE49-F238E27FC236}">
                <a16:creationId xmlns:a16="http://schemas.microsoft.com/office/drawing/2014/main" id="{37760732-5004-CA5D-7F0E-C214F23F9C74}"/>
              </a:ext>
            </a:extLst>
          </p:cNvPr>
          <p:cNvGrpSpPr/>
          <p:nvPr/>
        </p:nvGrpSpPr>
        <p:grpSpPr>
          <a:xfrm>
            <a:off x="11081025" y="5762495"/>
            <a:ext cx="2160000" cy="1104721"/>
            <a:chOff x="9649415" y="2931126"/>
            <a:chExt cx="2160000" cy="1104721"/>
          </a:xfrm>
        </p:grpSpPr>
        <p:sp>
          <p:nvSpPr>
            <p:cNvPr id="35" name="Rettangolo con angoli arrotondati 34">
              <a:extLst>
                <a:ext uri="{FF2B5EF4-FFF2-40B4-BE49-F238E27FC236}">
                  <a16:creationId xmlns:a16="http://schemas.microsoft.com/office/drawing/2014/main" id="{0F94D866-1B59-AC6D-7F97-065CED529FE3}"/>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3" name="CasellaDiTesto 42">
              <a:extLst>
                <a:ext uri="{FF2B5EF4-FFF2-40B4-BE49-F238E27FC236}">
                  <a16:creationId xmlns:a16="http://schemas.microsoft.com/office/drawing/2014/main" id="{5525F87F-1187-58C3-8EDE-C7BA98458E00}"/>
                </a:ext>
              </a:extLst>
            </p:cNvPr>
            <p:cNvSpPr txBox="1"/>
            <p:nvPr/>
          </p:nvSpPr>
          <p:spPr>
            <a:xfrm>
              <a:off x="9740855" y="2931126"/>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44" name="Gruppo 43">
            <a:extLst>
              <a:ext uri="{FF2B5EF4-FFF2-40B4-BE49-F238E27FC236}">
                <a16:creationId xmlns:a16="http://schemas.microsoft.com/office/drawing/2014/main" id="{65037113-020F-11E2-A055-D04988D173FC}"/>
              </a:ext>
            </a:extLst>
          </p:cNvPr>
          <p:cNvGrpSpPr/>
          <p:nvPr/>
        </p:nvGrpSpPr>
        <p:grpSpPr>
          <a:xfrm>
            <a:off x="11765334" y="6740231"/>
            <a:ext cx="720000" cy="540000"/>
            <a:chOff x="6573488" y="5029771"/>
            <a:chExt cx="2160000" cy="1080000"/>
          </a:xfrm>
        </p:grpSpPr>
        <p:sp>
          <p:nvSpPr>
            <p:cNvPr id="45" name="Rettangolo con angoli arrotondati 44">
              <a:extLst>
                <a:ext uri="{FF2B5EF4-FFF2-40B4-BE49-F238E27FC236}">
                  <a16:creationId xmlns:a16="http://schemas.microsoft.com/office/drawing/2014/main" id="{5890F4AF-3619-FB28-3313-832BD3DF8DF4}"/>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CasellaDiTesto 45">
              <a:extLst>
                <a:ext uri="{FF2B5EF4-FFF2-40B4-BE49-F238E27FC236}">
                  <a16:creationId xmlns:a16="http://schemas.microsoft.com/office/drawing/2014/main" id="{EB05799E-9B6D-28A3-FBDE-4A1808BDB30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47" name="Gruppo 46">
            <a:extLst>
              <a:ext uri="{FF2B5EF4-FFF2-40B4-BE49-F238E27FC236}">
                <a16:creationId xmlns:a16="http://schemas.microsoft.com/office/drawing/2014/main" id="{CCA75522-A7CF-4206-3865-4A3F1C6CE256}"/>
              </a:ext>
            </a:extLst>
          </p:cNvPr>
          <p:cNvGrpSpPr/>
          <p:nvPr/>
        </p:nvGrpSpPr>
        <p:grpSpPr>
          <a:xfrm>
            <a:off x="9897210" y="6156332"/>
            <a:ext cx="720000" cy="540000"/>
            <a:chOff x="6573488" y="5029771"/>
            <a:chExt cx="2160000" cy="1080000"/>
          </a:xfrm>
        </p:grpSpPr>
        <p:sp>
          <p:nvSpPr>
            <p:cNvPr id="50" name="Rettangolo con angoli arrotondati 49">
              <a:extLst>
                <a:ext uri="{FF2B5EF4-FFF2-40B4-BE49-F238E27FC236}">
                  <a16:creationId xmlns:a16="http://schemas.microsoft.com/office/drawing/2014/main" id="{FFCA1302-02AA-F35B-3340-F13D88E5536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CasellaDiTesto 50">
              <a:extLst>
                <a:ext uri="{FF2B5EF4-FFF2-40B4-BE49-F238E27FC236}">
                  <a16:creationId xmlns:a16="http://schemas.microsoft.com/office/drawing/2014/main" id="{4A853D17-E0C9-3F03-B350-310C29D22E93}"/>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52" name="Rettangolo con angoli arrotondati 51">
            <a:extLst>
              <a:ext uri="{FF2B5EF4-FFF2-40B4-BE49-F238E27FC236}">
                <a16:creationId xmlns:a16="http://schemas.microsoft.com/office/drawing/2014/main" id="{5C995DE8-119E-45ED-D5B5-C67429B0FBE8}"/>
              </a:ext>
            </a:extLst>
          </p:cNvPr>
          <p:cNvSpPr/>
          <p:nvPr/>
        </p:nvSpPr>
        <p:spPr>
          <a:xfrm>
            <a:off x="13763131" y="4959267"/>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3" name="Rettangolo con angoli arrotondati 52">
            <a:extLst>
              <a:ext uri="{FF2B5EF4-FFF2-40B4-BE49-F238E27FC236}">
                <a16:creationId xmlns:a16="http://schemas.microsoft.com/office/drawing/2014/main" id="{022984E5-290D-E803-B012-6B29A09C494A}"/>
              </a:ext>
            </a:extLst>
          </p:cNvPr>
          <p:cNvSpPr/>
          <p:nvPr/>
        </p:nvSpPr>
        <p:spPr>
          <a:xfrm>
            <a:off x="14868358" y="503485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4" name="CasellaDiTesto 53">
            <a:extLst>
              <a:ext uri="{FF2B5EF4-FFF2-40B4-BE49-F238E27FC236}">
                <a16:creationId xmlns:a16="http://schemas.microsoft.com/office/drawing/2014/main" id="{B27E94D8-F3A5-C8F5-C673-6C176A4CC004}"/>
              </a:ext>
            </a:extLst>
          </p:cNvPr>
          <p:cNvSpPr txBox="1"/>
          <p:nvPr/>
        </p:nvSpPr>
        <p:spPr>
          <a:xfrm>
            <a:off x="15005348" y="4961426"/>
            <a:ext cx="2042686" cy="707886"/>
          </a:xfrm>
          <a:prstGeom prst="rect">
            <a:avLst/>
          </a:prstGeom>
          <a:noFill/>
        </p:spPr>
        <p:txBody>
          <a:bodyPr wrap="square" rtlCol="0">
            <a:spAutoFit/>
          </a:bodyPr>
          <a:lstStyle/>
          <a:p>
            <a:pPr algn="ctr"/>
            <a:r>
              <a:rPr lang="it-IT" sz="2000" b="1" dirty="0">
                <a:solidFill>
                  <a:schemeClr val="bg1"/>
                </a:solidFill>
              </a:rPr>
              <a:t>ΟΙΚΟΔΟΜΗΣΗ ΑΝΘΕΚΤΙΚΟΤΗΤΑΣ</a:t>
            </a:r>
          </a:p>
        </p:txBody>
      </p:sp>
      <p:grpSp>
        <p:nvGrpSpPr>
          <p:cNvPr id="55" name="Gruppo 54">
            <a:extLst>
              <a:ext uri="{FF2B5EF4-FFF2-40B4-BE49-F238E27FC236}">
                <a16:creationId xmlns:a16="http://schemas.microsoft.com/office/drawing/2014/main" id="{293D66E4-AB8E-F2D0-4227-F723F0504234}"/>
              </a:ext>
            </a:extLst>
          </p:cNvPr>
          <p:cNvGrpSpPr/>
          <p:nvPr/>
        </p:nvGrpSpPr>
        <p:grpSpPr>
          <a:xfrm>
            <a:off x="15911701" y="6107937"/>
            <a:ext cx="2160000" cy="1080000"/>
            <a:chOff x="9649415" y="2955847"/>
            <a:chExt cx="2160000" cy="1080000"/>
          </a:xfrm>
        </p:grpSpPr>
        <p:sp>
          <p:nvSpPr>
            <p:cNvPr id="56" name="Rettangolo con angoli arrotondati 55">
              <a:extLst>
                <a:ext uri="{FF2B5EF4-FFF2-40B4-BE49-F238E27FC236}">
                  <a16:creationId xmlns:a16="http://schemas.microsoft.com/office/drawing/2014/main" id="{B5166FC3-7B92-290F-6903-2442E4C8FE67}"/>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7" name="CasellaDiTesto 56">
              <a:extLst>
                <a:ext uri="{FF2B5EF4-FFF2-40B4-BE49-F238E27FC236}">
                  <a16:creationId xmlns:a16="http://schemas.microsoft.com/office/drawing/2014/main" id="{DB8D3E94-1A17-21D7-1F83-555A486E52F1}"/>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58" name="Gruppo 57">
            <a:extLst>
              <a:ext uri="{FF2B5EF4-FFF2-40B4-BE49-F238E27FC236}">
                <a16:creationId xmlns:a16="http://schemas.microsoft.com/office/drawing/2014/main" id="{37F5E181-634A-15AA-91BB-8045FA6820D1}"/>
              </a:ext>
            </a:extLst>
          </p:cNvPr>
          <p:cNvGrpSpPr/>
          <p:nvPr/>
        </p:nvGrpSpPr>
        <p:grpSpPr>
          <a:xfrm>
            <a:off x="16631701" y="7039173"/>
            <a:ext cx="720000" cy="540000"/>
            <a:chOff x="6573488" y="5029771"/>
            <a:chExt cx="2160000" cy="1080000"/>
          </a:xfrm>
        </p:grpSpPr>
        <p:sp>
          <p:nvSpPr>
            <p:cNvPr id="59" name="Rettangolo con angoli arrotondati 58">
              <a:extLst>
                <a:ext uri="{FF2B5EF4-FFF2-40B4-BE49-F238E27FC236}">
                  <a16:creationId xmlns:a16="http://schemas.microsoft.com/office/drawing/2014/main" id="{795EB2CE-FFC3-8D0A-E071-C26BED3A992E}"/>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0" name="CasellaDiTesto 59">
              <a:extLst>
                <a:ext uri="{FF2B5EF4-FFF2-40B4-BE49-F238E27FC236}">
                  <a16:creationId xmlns:a16="http://schemas.microsoft.com/office/drawing/2014/main" id="{F9EE5342-0349-85DA-1B1D-9B7F276B5BA4}"/>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61" name="Gruppo 60">
            <a:extLst>
              <a:ext uri="{FF2B5EF4-FFF2-40B4-BE49-F238E27FC236}">
                <a16:creationId xmlns:a16="http://schemas.microsoft.com/office/drawing/2014/main" id="{F86CAC43-43AF-7B2B-4147-544AE060694B}"/>
              </a:ext>
            </a:extLst>
          </p:cNvPr>
          <p:cNvGrpSpPr/>
          <p:nvPr/>
        </p:nvGrpSpPr>
        <p:grpSpPr>
          <a:xfrm>
            <a:off x="13625039" y="6079393"/>
            <a:ext cx="2473900" cy="1080000"/>
            <a:chOff x="9492465" y="2955847"/>
            <a:chExt cx="2473900" cy="1080000"/>
          </a:xfrm>
        </p:grpSpPr>
        <p:sp>
          <p:nvSpPr>
            <p:cNvPr id="62" name="Rettangolo con angoli arrotondati 61">
              <a:extLst>
                <a:ext uri="{FF2B5EF4-FFF2-40B4-BE49-F238E27FC236}">
                  <a16:creationId xmlns:a16="http://schemas.microsoft.com/office/drawing/2014/main" id="{E7B088C9-C782-ADC5-86B4-EDCCE0A513C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a:extLst>
                <a:ext uri="{FF2B5EF4-FFF2-40B4-BE49-F238E27FC236}">
                  <a16:creationId xmlns:a16="http://schemas.microsoft.com/office/drawing/2014/main" id="{2F3AB390-2F04-204B-63FF-BB776E807D35}"/>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ΟΙΚΟΔΟΜΗΣΗ ΟΡΓΑΝΩΤΙΚΗΣ ΑΝΘΕΚΤΙΚΟΤΗΤΑΣ</a:t>
              </a:r>
            </a:p>
          </p:txBody>
        </p:sp>
      </p:grpSp>
      <p:grpSp>
        <p:nvGrpSpPr>
          <p:cNvPr id="64" name="Gruppo 63">
            <a:extLst>
              <a:ext uri="{FF2B5EF4-FFF2-40B4-BE49-F238E27FC236}">
                <a16:creationId xmlns:a16="http://schemas.microsoft.com/office/drawing/2014/main" id="{2FCC26B4-EE29-9925-32C5-6B6B0517FE54}"/>
              </a:ext>
            </a:extLst>
          </p:cNvPr>
          <p:cNvGrpSpPr/>
          <p:nvPr/>
        </p:nvGrpSpPr>
        <p:grpSpPr>
          <a:xfrm>
            <a:off x="15583457" y="5595781"/>
            <a:ext cx="720000" cy="540000"/>
            <a:chOff x="6573488" y="5029771"/>
            <a:chExt cx="2160000" cy="1080000"/>
          </a:xfrm>
        </p:grpSpPr>
        <p:sp>
          <p:nvSpPr>
            <p:cNvPr id="65" name="Rettangolo con angoli arrotondati 64">
              <a:extLst>
                <a:ext uri="{FF2B5EF4-FFF2-40B4-BE49-F238E27FC236}">
                  <a16:creationId xmlns:a16="http://schemas.microsoft.com/office/drawing/2014/main" id="{F280624F-892E-011B-8361-AE3D337B0D50}"/>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6" name="CasellaDiTesto 65">
              <a:extLst>
                <a:ext uri="{FF2B5EF4-FFF2-40B4-BE49-F238E27FC236}">
                  <a16:creationId xmlns:a16="http://schemas.microsoft.com/office/drawing/2014/main" id="{61B39594-E166-09F3-69BD-DD021E9CB736}"/>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a:t>
              </a:r>
            </a:p>
          </p:txBody>
        </p:sp>
      </p:grpSp>
      <p:grpSp>
        <p:nvGrpSpPr>
          <p:cNvPr id="67" name="Gruppo 66">
            <a:extLst>
              <a:ext uri="{FF2B5EF4-FFF2-40B4-BE49-F238E27FC236}">
                <a16:creationId xmlns:a16="http://schemas.microsoft.com/office/drawing/2014/main" id="{BBA0A5E3-9B71-CD9D-3B49-43C1EAC64183}"/>
              </a:ext>
            </a:extLst>
          </p:cNvPr>
          <p:cNvGrpSpPr/>
          <p:nvPr/>
        </p:nvGrpSpPr>
        <p:grpSpPr>
          <a:xfrm>
            <a:off x="14586379" y="7063641"/>
            <a:ext cx="720000" cy="540000"/>
            <a:chOff x="6573488" y="5029771"/>
            <a:chExt cx="2160000" cy="1080000"/>
          </a:xfrm>
        </p:grpSpPr>
        <p:sp>
          <p:nvSpPr>
            <p:cNvPr id="68" name="Rettangolo con angoli arrotondati 67">
              <a:extLst>
                <a:ext uri="{FF2B5EF4-FFF2-40B4-BE49-F238E27FC236}">
                  <a16:creationId xmlns:a16="http://schemas.microsoft.com/office/drawing/2014/main" id="{50A2897B-93AE-FA63-3B20-916A75A490A1}"/>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9" name="CasellaDiTesto 68">
              <a:extLst>
                <a:ext uri="{FF2B5EF4-FFF2-40B4-BE49-F238E27FC236}">
                  <a16:creationId xmlns:a16="http://schemas.microsoft.com/office/drawing/2014/main" id="{2357620D-2DDF-29C9-D8E7-CF8640B06AAE}"/>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70" name="Rettangolo con angoli arrotondati 69">
            <a:extLst>
              <a:ext uri="{FF2B5EF4-FFF2-40B4-BE49-F238E27FC236}">
                <a16:creationId xmlns:a16="http://schemas.microsoft.com/office/drawing/2014/main" id="{FD5731B7-33B4-47BF-4D0D-847AC2235D6B}"/>
              </a:ext>
            </a:extLst>
          </p:cNvPr>
          <p:cNvSpPr/>
          <p:nvPr/>
        </p:nvSpPr>
        <p:spPr>
          <a:xfrm>
            <a:off x="6519921" y="8250141"/>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1" name="Rettangolo con angoli arrotondati 70">
            <a:extLst>
              <a:ext uri="{FF2B5EF4-FFF2-40B4-BE49-F238E27FC236}">
                <a16:creationId xmlns:a16="http://schemas.microsoft.com/office/drawing/2014/main" id="{5584DD7F-294D-448B-380E-CCE68CB8B1FE}"/>
              </a:ext>
            </a:extLst>
          </p:cNvPr>
          <p:cNvSpPr/>
          <p:nvPr/>
        </p:nvSpPr>
        <p:spPr>
          <a:xfrm>
            <a:off x="7567783" y="844003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2" name="CasellaDiTesto 71">
            <a:extLst>
              <a:ext uri="{FF2B5EF4-FFF2-40B4-BE49-F238E27FC236}">
                <a16:creationId xmlns:a16="http://schemas.microsoft.com/office/drawing/2014/main" id="{3C491D4D-47C9-BF3A-C316-029D4B5F943A}"/>
              </a:ext>
            </a:extLst>
          </p:cNvPr>
          <p:cNvSpPr txBox="1"/>
          <p:nvPr/>
        </p:nvSpPr>
        <p:spPr>
          <a:xfrm>
            <a:off x="7704773" y="8458040"/>
            <a:ext cx="2042686" cy="707886"/>
          </a:xfrm>
          <a:prstGeom prst="rect">
            <a:avLst/>
          </a:prstGeom>
          <a:noFill/>
        </p:spPr>
        <p:txBody>
          <a:bodyPr wrap="square" rtlCol="0">
            <a:spAutoFit/>
          </a:bodyPr>
          <a:lstStyle/>
          <a:p>
            <a:pPr algn="ctr"/>
            <a:r>
              <a:rPr lang="it-IT" sz="2000" b="1" dirty="0">
                <a:solidFill>
                  <a:schemeClr val="bg1"/>
                </a:solidFill>
              </a:rPr>
              <a:t>ΚΡΙΤΙΚΗ ΣΚΕΨΗ</a:t>
            </a:r>
          </a:p>
        </p:txBody>
      </p:sp>
      <p:grpSp>
        <p:nvGrpSpPr>
          <p:cNvPr id="73" name="Gruppo 72">
            <a:extLst>
              <a:ext uri="{FF2B5EF4-FFF2-40B4-BE49-F238E27FC236}">
                <a16:creationId xmlns:a16="http://schemas.microsoft.com/office/drawing/2014/main" id="{1E7360C1-6B95-24ED-AB33-3A5D2B9D627D}"/>
              </a:ext>
            </a:extLst>
          </p:cNvPr>
          <p:cNvGrpSpPr/>
          <p:nvPr/>
        </p:nvGrpSpPr>
        <p:grpSpPr>
          <a:xfrm>
            <a:off x="8305913" y="9357979"/>
            <a:ext cx="720000" cy="540000"/>
            <a:chOff x="6573488" y="5029771"/>
            <a:chExt cx="2160000" cy="1080000"/>
          </a:xfrm>
        </p:grpSpPr>
        <p:sp>
          <p:nvSpPr>
            <p:cNvPr id="74" name="Rettangolo con angoli arrotondati 73">
              <a:extLst>
                <a:ext uri="{FF2B5EF4-FFF2-40B4-BE49-F238E27FC236}">
                  <a16:creationId xmlns:a16="http://schemas.microsoft.com/office/drawing/2014/main" id="{0426FCA5-5A2A-D979-FB6B-857143E45037}"/>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7" name="CasellaDiTesto 76">
              <a:extLst>
                <a:ext uri="{FF2B5EF4-FFF2-40B4-BE49-F238E27FC236}">
                  <a16:creationId xmlns:a16="http://schemas.microsoft.com/office/drawing/2014/main" id="{FD0E970D-6E2C-125E-B732-166F084A6D90}"/>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78" name="Rettangolo con angoli arrotondati 77">
            <a:extLst>
              <a:ext uri="{FF2B5EF4-FFF2-40B4-BE49-F238E27FC236}">
                <a16:creationId xmlns:a16="http://schemas.microsoft.com/office/drawing/2014/main" id="{76FE2AD7-712C-33C5-D84E-0B40577600EB}"/>
              </a:ext>
            </a:extLst>
          </p:cNvPr>
          <p:cNvSpPr/>
          <p:nvPr/>
        </p:nvSpPr>
        <p:spPr>
          <a:xfrm>
            <a:off x="11513775" y="8250797"/>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9" name="Rettangolo con angoli arrotondati 78">
            <a:extLst>
              <a:ext uri="{FF2B5EF4-FFF2-40B4-BE49-F238E27FC236}">
                <a16:creationId xmlns:a16="http://schemas.microsoft.com/office/drawing/2014/main" id="{D6478239-6821-6988-7E12-9F073C4FFDA1}"/>
              </a:ext>
            </a:extLst>
          </p:cNvPr>
          <p:cNvSpPr/>
          <p:nvPr/>
        </p:nvSpPr>
        <p:spPr>
          <a:xfrm>
            <a:off x="12561637" y="844068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3" name="CasellaDiTesto 82">
            <a:extLst>
              <a:ext uri="{FF2B5EF4-FFF2-40B4-BE49-F238E27FC236}">
                <a16:creationId xmlns:a16="http://schemas.microsoft.com/office/drawing/2014/main" id="{5A61351E-4F6D-E1D3-9CC2-96B6888F1B56}"/>
              </a:ext>
            </a:extLst>
          </p:cNvPr>
          <p:cNvSpPr txBox="1"/>
          <p:nvPr/>
        </p:nvSpPr>
        <p:spPr>
          <a:xfrm>
            <a:off x="12698627" y="8458696"/>
            <a:ext cx="2042686" cy="707886"/>
          </a:xfrm>
          <a:prstGeom prst="rect">
            <a:avLst/>
          </a:prstGeom>
          <a:noFill/>
        </p:spPr>
        <p:txBody>
          <a:bodyPr wrap="square" rtlCol="0">
            <a:spAutoFit/>
          </a:bodyPr>
          <a:lstStyle/>
          <a:p>
            <a:pPr algn="ctr"/>
            <a:r>
              <a:rPr lang="it-IT" sz="2000" b="1" dirty="0">
                <a:solidFill>
                  <a:schemeClr val="bg1"/>
                </a:solidFill>
              </a:rPr>
              <a:t>ΕΠΙΛΥΣΗ ΠΡΟΒΛΗΜΑΤΩΝ</a:t>
            </a:r>
          </a:p>
        </p:txBody>
      </p:sp>
      <p:grpSp>
        <p:nvGrpSpPr>
          <p:cNvPr id="84" name="Gruppo 83">
            <a:extLst>
              <a:ext uri="{FF2B5EF4-FFF2-40B4-BE49-F238E27FC236}">
                <a16:creationId xmlns:a16="http://schemas.microsoft.com/office/drawing/2014/main" id="{2F3873F1-5C0A-B6D1-84FA-0AD3C44E11B1}"/>
              </a:ext>
            </a:extLst>
          </p:cNvPr>
          <p:cNvGrpSpPr/>
          <p:nvPr/>
        </p:nvGrpSpPr>
        <p:grpSpPr>
          <a:xfrm>
            <a:off x="13299767" y="9358635"/>
            <a:ext cx="720000" cy="540000"/>
            <a:chOff x="6573488" y="5029771"/>
            <a:chExt cx="2160000" cy="1080000"/>
          </a:xfrm>
        </p:grpSpPr>
        <p:sp>
          <p:nvSpPr>
            <p:cNvPr id="85" name="Rettangolo con angoli arrotondati 84">
              <a:extLst>
                <a:ext uri="{FF2B5EF4-FFF2-40B4-BE49-F238E27FC236}">
                  <a16:creationId xmlns:a16="http://schemas.microsoft.com/office/drawing/2014/main" id="{FCA9EEB5-4861-1470-DBDD-3E0D408EE6A1}"/>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6" name="CasellaDiTesto 85">
              <a:extLst>
                <a:ext uri="{FF2B5EF4-FFF2-40B4-BE49-F238E27FC236}">
                  <a16:creationId xmlns:a16="http://schemas.microsoft.com/office/drawing/2014/main" id="{36011244-7AE2-AEA0-AEEC-604F77CF39A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87" name="Rettangolo con angoli arrotondati 86">
            <a:extLst>
              <a:ext uri="{FF2B5EF4-FFF2-40B4-BE49-F238E27FC236}">
                <a16:creationId xmlns:a16="http://schemas.microsoft.com/office/drawing/2014/main" id="{27AD1271-BAC3-A266-0145-9BF39A4ED6AE}"/>
              </a:ext>
            </a:extLst>
          </p:cNvPr>
          <p:cNvSpPr/>
          <p:nvPr/>
        </p:nvSpPr>
        <p:spPr>
          <a:xfrm>
            <a:off x="9025913" y="2352693"/>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8" name="Rettangolo con angoli arrotondati 87">
            <a:extLst>
              <a:ext uri="{FF2B5EF4-FFF2-40B4-BE49-F238E27FC236}">
                <a16:creationId xmlns:a16="http://schemas.microsoft.com/office/drawing/2014/main" id="{B6E66B9E-4C66-9C16-379A-227B05994F35}"/>
              </a:ext>
            </a:extLst>
          </p:cNvPr>
          <p:cNvSpPr/>
          <p:nvPr/>
        </p:nvSpPr>
        <p:spPr>
          <a:xfrm>
            <a:off x="10073775" y="254258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9" name="CasellaDiTesto 88">
            <a:extLst>
              <a:ext uri="{FF2B5EF4-FFF2-40B4-BE49-F238E27FC236}">
                <a16:creationId xmlns:a16="http://schemas.microsoft.com/office/drawing/2014/main" id="{5187F401-1170-ABA3-11A1-80D5763EA509}"/>
              </a:ext>
            </a:extLst>
          </p:cNvPr>
          <p:cNvSpPr txBox="1"/>
          <p:nvPr/>
        </p:nvSpPr>
        <p:spPr>
          <a:xfrm>
            <a:off x="10210765" y="2560592"/>
            <a:ext cx="2042686" cy="1015663"/>
          </a:xfrm>
          <a:prstGeom prst="rect">
            <a:avLst/>
          </a:prstGeom>
          <a:noFill/>
        </p:spPr>
        <p:txBody>
          <a:bodyPr wrap="square" rtlCol="0">
            <a:spAutoFit/>
          </a:bodyPr>
          <a:lstStyle/>
          <a:p>
            <a:pPr algn="ctr"/>
            <a:r>
              <a:rPr lang="it-IT" sz="2000" b="1" dirty="0">
                <a:solidFill>
                  <a:schemeClr val="bg1"/>
                </a:solidFill>
              </a:rPr>
              <a:t>ΣΧΕΣΕΙΣ ΜΕ ΤΗ ΒΙΟΜΗΧΑΝΙΑ ΚΑΙ ΤΗΝ ΚΟΙΝΟΤΗΤΑ </a:t>
            </a:r>
          </a:p>
        </p:txBody>
      </p:sp>
      <p:grpSp>
        <p:nvGrpSpPr>
          <p:cNvPr id="90" name="Gruppo 89">
            <a:extLst>
              <a:ext uri="{FF2B5EF4-FFF2-40B4-BE49-F238E27FC236}">
                <a16:creationId xmlns:a16="http://schemas.microsoft.com/office/drawing/2014/main" id="{94CC99E7-D019-4776-AA91-E3F6CE549248}"/>
              </a:ext>
            </a:extLst>
          </p:cNvPr>
          <p:cNvGrpSpPr/>
          <p:nvPr/>
        </p:nvGrpSpPr>
        <p:grpSpPr>
          <a:xfrm>
            <a:off x="10811905" y="3529543"/>
            <a:ext cx="720000" cy="540000"/>
            <a:chOff x="6573488" y="5029771"/>
            <a:chExt cx="2160000" cy="1080000"/>
          </a:xfrm>
        </p:grpSpPr>
        <p:sp>
          <p:nvSpPr>
            <p:cNvPr id="91" name="Rettangolo con angoli arrotondati 90">
              <a:extLst>
                <a:ext uri="{FF2B5EF4-FFF2-40B4-BE49-F238E27FC236}">
                  <a16:creationId xmlns:a16="http://schemas.microsoft.com/office/drawing/2014/main" id="{9196785C-D598-F705-E7BE-8DE1A7C6701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2" name="CasellaDiTesto 91">
              <a:extLst>
                <a:ext uri="{FF2B5EF4-FFF2-40B4-BE49-F238E27FC236}">
                  <a16:creationId xmlns:a16="http://schemas.microsoft.com/office/drawing/2014/main" id="{AF19EBF8-6D77-3772-1C2E-1634A9F42D5B}"/>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 ώρες</a:t>
              </a:r>
            </a:p>
          </p:txBody>
        </p:sp>
      </p:grpSp>
      <p:sp>
        <p:nvSpPr>
          <p:cNvPr id="93" name="Υπότιτλος 2">
            <a:extLst>
              <a:ext uri="{FF2B5EF4-FFF2-40B4-BE49-F238E27FC236}">
                <a16:creationId xmlns:a16="http://schemas.microsoft.com/office/drawing/2014/main" id="{41F2B77D-BC5D-044D-7CD5-9AB58B06F2CF}"/>
              </a:ext>
            </a:extLst>
          </p:cNvPr>
          <p:cNvSpPr txBox="1">
            <a:spLocks/>
          </p:cNvSpPr>
          <p:nvPr/>
        </p:nvSpPr>
        <p:spPr>
          <a:xfrm>
            <a:off x="908709" y="5579615"/>
            <a:ext cx="332585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Βασικές γνώσεις και δεξιότητες</a:t>
            </a:r>
          </a:p>
          <a:p>
            <a:pPr marL="25400" indent="0" algn="l"/>
            <a:endParaRPr lang="en-GB" dirty="0">
              <a:solidFill>
                <a:schemeClr val="tx1"/>
              </a:solidFill>
              <a:latin typeface="Bricolage Grotesque" panose="020B0604020202020204" charset="0"/>
            </a:endParaRPr>
          </a:p>
        </p:txBody>
      </p:sp>
      <p:sp>
        <p:nvSpPr>
          <p:cNvPr id="96" name="Υπότιτλος 2">
            <a:extLst>
              <a:ext uri="{FF2B5EF4-FFF2-40B4-BE49-F238E27FC236}">
                <a16:creationId xmlns:a16="http://schemas.microsoft.com/office/drawing/2014/main" id="{4DD45D09-68DD-546F-9023-26F064C6E53E}"/>
              </a:ext>
            </a:extLst>
          </p:cNvPr>
          <p:cNvSpPr txBox="1">
            <a:spLocks/>
          </p:cNvSpPr>
          <p:nvPr/>
        </p:nvSpPr>
        <p:spPr>
          <a:xfrm>
            <a:off x="908709" y="8691936"/>
            <a:ext cx="332585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Βασικές ικανότητες</a:t>
            </a:r>
          </a:p>
          <a:p>
            <a:pPr marL="25400" indent="0" algn="l"/>
            <a:endParaRPr lang="en-GB" dirty="0">
              <a:solidFill>
                <a:schemeClr val="tx1"/>
              </a:solidFill>
              <a:latin typeface="Bricolage Grotesque" panose="020B0604020202020204" charset="0"/>
            </a:endParaRPr>
          </a:p>
        </p:txBody>
      </p:sp>
      <p:sp>
        <p:nvSpPr>
          <p:cNvPr id="97" name="Υπότιτλος 2">
            <a:extLst>
              <a:ext uri="{FF2B5EF4-FFF2-40B4-BE49-F238E27FC236}">
                <a16:creationId xmlns:a16="http://schemas.microsoft.com/office/drawing/2014/main" id="{0A869802-18D6-468D-5477-558001C0FBEB}"/>
              </a:ext>
            </a:extLst>
          </p:cNvPr>
          <p:cNvSpPr txBox="1">
            <a:spLocks/>
          </p:cNvSpPr>
          <p:nvPr/>
        </p:nvSpPr>
        <p:spPr>
          <a:xfrm>
            <a:off x="991938" y="2770941"/>
            <a:ext cx="332585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Εφαρμοσμένες γνώσεις</a:t>
            </a:r>
          </a:p>
          <a:p>
            <a:pPr marL="25400" indent="0" algn="l"/>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28108239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87C5D-C37D-7BE7-484B-52CD8F95687D}"/>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5B3B9AFB-E2A3-475C-9C5B-5CA6E73551FD}"/>
              </a:ext>
            </a:extLst>
          </p:cNvPr>
          <p:cNvSpPr>
            <a:spLocks noGrp="1"/>
          </p:cNvSpPr>
          <p:nvPr>
            <p:ph type="subTitle" idx="1"/>
          </p:nvPr>
        </p:nvSpPr>
        <p:spPr>
          <a:xfrm>
            <a:off x="1013344" y="2592999"/>
            <a:ext cx="6704191" cy="1171944"/>
          </a:xfrm>
        </p:spPr>
        <p:txBody>
          <a:bodyPr>
            <a:noAutofit/>
          </a:bodyPr>
          <a:lstStyle/>
          <a:p>
            <a:pPr marL="25400" indent="0" algn="l">
              <a:lnSpc>
                <a:spcPct val="170000"/>
              </a:lnSpc>
            </a:pPr>
            <a:r>
              <a:rPr lang="en-US" sz="2800" dirty="0">
                <a:solidFill>
                  <a:schemeClr val="tx1"/>
                </a:solidFill>
                <a:latin typeface="Bricolage Grotesque" panose="020B0604020202020204" charset="0"/>
              </a:rPr>
              <a:t>Η διάρθρωση των ενοτήτων δεν είναι σταθερή. </a:t>
            </a:r>
          </a:p>
          <a:p>
            <a:pPr marL="25400" indent="0" algn="l">
              <a:lnSpc>
                <a:spcPct val="170000"/>
              </a:lnSpc>
            </a:pPr>
            <a:r>
              <a:rPr lang="en-US" sz="2800" dirty="0">
                <a:solidFill>
                  <a:schemeClr val="tx1"/>
                </a:solidFill>
                <a:latin typeface="Bricolage Grotesque" panose="020B0604020202020204" charset="0"/>
              </a:rPr>
              <a:t>Οι εκπαιδευτές θα δημιουργήσουν ένα συγκεκριμένο πρόγραμμα </a:t>
            </a:r>
            <a:r>
              <a:rPr lang="en-US" sz="2800" dirty="0" err="1">
                <a:solidFill>
                  <a:schemeClr val="tx1"/>
                </a:solidFill>
                <a:latin typeface="Bricolage Grotesque" panose="020B0604020202020204" charset="0"/>
              </a:rPr>
              <a:t>διάρκει</a:t>
            </a:r>
            <a:r>
              <a:rPr lang="en-US" sz="2800" dirty="0">
                <a:solidFill>
                  <a:schemeClr val="tx1"/>
                </a:solidFill>
                <a:latin typeface="Bricolage Grotesque" panose="020B0604020202020204" charset="0"/>
              </a:rPr>
              <a:t>α</a:t>
            </a:r>
            <a:r>
              <a:rPr lang="en-US" sz="2800" dirty="0" err="1">
                <a:solidFill>
                  <a:schemeClr val="tx1"/>
                </a:solidFill>
                <a:latin typeface="Bricolage Grotesque" panose="020B0604020202020204" charset="0"/>
              </a:rPr>
              <a:t>ς</a:t>
            </a:r>
            <a:r>
              <a:rPr lang="en-US" sz="2800" dirty="0">
                <a:solidFill>
                  <a:schemeClr val="tx1"/>
                </a:solidFill>
                <a:latin typeface="Bricolage Grotesque" panose="020B0604020202020204" charset="0"/>
              </a:rPr>
              <a:t> 20 ωρών, συνδυάζοντας τα διάφορα ενότητες ανάλογα με τους στόχους διδασκαλίας/μάθησης και τις απαιτήσεις και επιθυμίες των εκπαιδευομένων.</a:t>
            </a:r>
            <a:endParaRPr lang="en-GB" sz="280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A68057A1-608C-6DAA-22F4-4E425208E33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44CF9BB-DA74-B815-184F-A6490E3A365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BF93C78-9427-51C6-A919-90CFD25337C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724DC3B2-AA71-DF27-0688-2E849BFE129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BB780D4-367F-EA0E-1F38-A264EC2A2A8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849CC5D-5FCB-D057-D3A2-D3C83F18ED3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B07EA292-0165-DFBE-D085-9972786155B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5BE0BEF-FECA-E12F-C499-B9CBE99198B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6D3C41B-D289-FFE6-B471-8D3198C33C8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4DD98B7-ED4B-CDFA-7420-A9A3C410BB7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F936E33B-1E3F-6127-B228-BB2A48435B4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Ενδιασυνδεόμενες ενότητες</a:t>
            </a:r>
            <a:endParaRPr lang="el-GR" dirty="0"/>
          </a:p>
        </p:txBody>
      </p:sp>
      <p:pic>
        <p:nvPicPr>
          <p:cNvPr id="24" name="Immagine 23">
            <a:extLst>
              <a:ext uri="{FF2B5EF4-FFF2-40B4-BE49-F238E27FC236}">
                <a16:creationId xmlns:a16="http://schemas.microsoft.com/office/drawing/2014/main" id="{0E258AA6-FF61-95A8-987B-97B70128ABF8}"/>
              </a:ext>
            </a:extLst>
          </p:cNvPr>
          <p:cNvPicPr>
            <a:picLocks noChangeAspect="1"/>
          </p:cNvPicPr>
          <p:nvPr/>
        </p:nvPicPr>
        <p:blipFill>
          <a:blip r:embed="rId4"/>
          <a:stretch>
            <a:fillRect/>
          </a:stretch>
        </p:blipFill>
        <p:spPr>
          <a:xfrm>
            <a:off x="9144000" y="2148129"/>
            <a:ext cx="8688695" cy="7782655"/>
          </a:xfrm>
          <a:prstGeom prst="rect">
            <a:avLst/>
          </a:prstGeom>
        </p:spPr>
      </p:pic>
    </p:spTree>
    <p:extLst>
      <p:ext uri="{BB962C8B-B14F-4D97-AF65-F5344CB8AC3E}">
        <p14:creationId xmlns:p14="http://schemas.microsoft.com/office/powerpoint/2010/main" val="13906457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F2C-6DC6-EF1F-C255-2E7B89FD1539}"/>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10BD5A31-C9B8-C9A8-A718-D07122F27533}"/>
              </a:ext>
            </a:extLst>
          </p:cNvPr>
          <p:cNvSpPr>
            <a:spLocks noGrp="1"/>
          </p:cNvSpPr>
          <p:nvPr>
            <p:ph type="subTitle" idx="1"/>
          </p:nvPr>
        </p:nvSpPr>
        <p:spPr>
          <a:xfrm>
            <a:off x="1013344" y="2592999"/>
            <a:ext cx="6704191" cy="1171944"/>
          </a:xfrm>
        </p:spPr>
        <p:txBody>
          <a:bodyPr>
            <a:noAutofit/>
          </a:bodyPr>
          <a:lstStyle/>
          <a:p>
            <a:pPr marL="25400" indent="0" algn="l">
              <a:lnSpc>
                <a:spcPct val="170000"/>
              </a:lnSpc>
            </a:pPr>
            <a:r>
              <a:rPr lang="en-US" dirty="0">
                <a:solidFill>
                  <a:schemeClr val="tx1"/>
                </a:solidFill>
                <a:latin typeface="Bricolage Grotesque" panose="020B0604020202020204" charset="0"/>
              </a:rPr>
              <a:t>Το μάθημα αυτό θα έχει την ακόλουθη δομή:</a:t>
            </a:r>
          </a:p>
          <a:p>
            <a:pPr marL="25400" indent="0" algn="l">
              <a:lnSpc>
                <a:spcPct val="170000"/>
              </a:lnSpc>
            </a:pPr>
            <a:r>
              <a:rPr lang="en-US" dirty="0">
                <a:solidFill>
                  <a:schemeClr val="tx1"/>
                </a:solidFill>
                <a:latin typeface="Bricolage Grotesque" panose="020B0604020202020204" charset="0"/>
              </a:rPr>
              <a:t>[</a:t>
            </a:r>
            <a:r>
              <a:rPr lang="en-US" dirty="0">
                <a:solidFill>
                  <a:schemeClr val="tx1"/>
                </a:solidFill>
                <a:highlight>
                  <a:srgbClr val="FFFF00"/>
                </a:highlight>
                <a:latin typeface="Bricolage Grotesque" panose="020B0604020202020204" charset="0"/>
              </a:rPr>
              <a:t>θα συμπληρωθεί από </a:t>
            </a:r>
            <a:r>
              <a:rPr lang="en-US" dirty="0" err="1">
                <a:solidFill>
                  <a:schemeClr val="tx1"/>
                </a:solidFill>
                <a:highlight>
                  <a:srgbClr val="FFFF00"/>
                </a:highlight>
                <a:latin typeface="Bricolage Grotesque" panose="020B0604020202020204" charset="0"/>
              </a:rPr>
              <a:t>τους</a:t>
            </a:r>
            <a:r>
              <a:rPr lang="en-US" dirty="0">
                <a:solidFill>
                  <a:schemeClr val="tx1"/>
                </a:solidFill>
                <a:highlight>
                  <a:srgbClr val="FFFF00"/>
                </a:highlight>
                <a:latin typeface="Bricolage Grotesque" panose="020B0604020202020204" charset="0"/>
              </a:rPr>
              <a:t> </a:t>
            </a:r>
            <a:r>
              <a:rPr lang="en-US" dirty="0" err="1">
                <a:solidFill>
                  <a:schemeClr val="tx1"/>
                </a:solidFill>
                <a:highlight>
                  <a:srgbClr val="FFFF00"/>
                </a:highlight>
                <a:latin typeface="Bricolage Grotesque" panose="020B0604020202020204" charset="0"/>
              </a:rPr>
              <a:t>εκ</a:t>
            </a:r>
            <a:r>
              <a:rPr lang="en-US" dirty="0">
                <a:solidFill>
                  <a:schemeClr val="tx1"/>
                </a:solidFill>
                <a:highlight>
                  <a:srgbClr val="FFFF00"/>
                </a:highlight>
                <a:latin typeface="Bricolage Grotesque" panose="020B0604020202020204" charset="0"/>
              </a:rPr>
              <a:t>πα</a:t>
            </a:r>
            <a:r>
              <a:rPr lang="en-US" dirty="0" err="1">
                <a:solidFill>
                  <a:schemeClr val="tx1"/>
                </a:solidFill>
                <a:highlight>
                  <a:srgbClr val="FFFF00"/>
                </a:highlight>
                <a:latin typeface="Bricolage Grotesque" panose="020B0604020202020204" charset="0"/>
              </a:rPr>
              <a:t>ιδευτές</a:t>
            </a:r>
            <a:r>
              <a:rPr lang="el-GR" dirty="0">
                <a:solidFill>
                  <a:schemeClr val="tx1"/>
                </a:solidFill>
                <a:highlight>
                  <a:srgbClr val="FFFF00"/>
                </a:highlight>
                <a:latin typeface="Bricolage Grotesque" panose="020B0604020202020204" charset="0"/>
              </a:rPr>
              <a:t>/τριες</a:t>
            </a:r>
            <a:r>
              <a:rPr lang="en-US" dirty="0">
                <a:solidFill>
                  <a:schemeClr val="tx1"/>
                </a:solidFill>
                <a:latin typeface="Bricolage Grotesque" panose="020B0604020202020204" charset="0"/>
              </a:rPr>
              <a:t>]</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7B2B107A-15D0-DCB4-935F-C809BD14D91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8E3F15C-01CC-872B-E1C0-CAAA0712869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5494FF06-C581-DB85-BAF8-9498B3BE6ACB}"/>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9A2DE1C2-6314-FFE0-2386-59E860B4489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78D2DAA-84F7-C9B2-3A5F-7BBF44449AB0}"/>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1624226-1BCD-7686-5475-44B869CD8E8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3C9B653-EBF7-E700-C0CB-962B574DA94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2DA4784-A40D-FB82-5CC9-A6970E7FB40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E50758D-890A-998F-C0EC-11119C28400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4A53175-7B32-08FD-AC0B-7B9A05F206B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721C481B-2141-FB19-C53C-FB9D9FCE192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Συνδυάσιμα μαθήματα</a:t>
            </a:r>
            <a:endParaRPr lang="el-GR" dirty="0"/>
          </a:p>
        </p:txBody>
      </p:sp>
    </p:spTree>
    <p:extLst>
      <p:ext uri="{BB962C8B-B14F-4D97-AF65-F5344CB8AC3E}">
        <p14:creationId xmlns:p14="http://schemas.microsoft.com/office/powerpoint/2010/main" val="31447169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D2FA7-A96E-46AC-E2EC-809A91BF20BD}"/>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54012362-8360-2D5A-93C2-1FC33A57031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A62E14B-AF60-8C70-3575-FC8BFCC4EF3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EF3078D-5339-E326-828E-ABCE3DF1844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079139F-4461-3B70-70EC-C53ECD4F299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4E9847E-E13B-F1CC-1BDE-0ACA9999DFC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72A7097-0B2C-AD9A-5229-D012760F768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32F316B-2E53-549E-64D5-BB767F6972F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22CB20AD-E051-37DD-0476-E98E1EDF994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F4E40BA-2952-DB87-F433-90F6E021104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2D7ABE4-FFE4-3A2A-43D9-CB5CD7D424A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5654E1C1-8613-60CD-C573-3F4C24BB034D}"/>
              </a:ext>
            </a:extLst>
          </p:cNvPr>
          <p:cNvSpPr>
            <a:spLocks noGrp="1"/>
          </p:cNvSpPr>
          <p:nvPr>
            <p:ph type="ctrTitle"/>
          </p:nvPr>
        </p:nvSpPr>
        <p:spPr>
          <a:xfrm>
            <a:off x="2693442" y="356216"/>
            <a:ext cx="14748395" cy="1470025"/>
          </a:xfrm>
        </p:spPr>
        <p:txBody>
          <a:bodyPr/>
          <a:lstStyle/>
          <a:p>
            <a:r>
              <a:rPr lang="en-US" noProof="0" dirty="0"/>
              <a:t>Συνύπαρξη ή διαχωρισμός των ομάδων των εκπαιδευομένων</a:t>
            </a:r>
            <a:r>
              <a:rPr lang="en-US" dirty="0"/>
              <a:t> </a:t>
            </a:r>
            <a:br>
              <a:rPr lang="en-US" dirty="0"/>
            </a:br>
            <a:r>
              <a:rPr lang="en-US" dirty="0"/>
              <a:t>σε μαθήματα που παραδίδονται συγχρονισμένα</a:t>
            </a:r>
            <a:endParaRPr lang="en-US" noProof="0" dirty="0"/>
          </a:p>
        </p:txBody>
      </p:sp>
      <p:pic>
        <p:nvPicPr>
          <p:cNvPr id="2" name="Immagine 1">
            <a:extLst>
              <a:ext uri="{FF2B5EF4-FFF2-40B4-BE49-F238E27FC236}">
                <a16:creationId xmlns:a16="http://schemas.microsoft.com/office/drawing/2014/main" id="{4F5F5209-9862-30A1-1873-EBA66F9C7AC4}"/>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5598505" y="5963612"/>
            <a:ext cx="1062410" cy="1049348"/>
          </a:xfrm>
          <a:prstGeom prst="rect">
            <a:avLst/>
          </a:prstGeom>
        </p:spPr>
      </p:pic>
      <p:pic>
        <p:nvPicPr>
          <p:cNvPr id="3" name="Immagine 2">
            <a:extLst>
              <a:ext uri="{FF2B5EF4-FFF2-40B4-BE49-F238E27FC236}">
                <a16:creationId xmlns:a16="http://schemas.microsoft.com/office/drawing/2014/main" id="{C841BFB7-196A-EBB7-4A54-5C1CF6AB2D0F}"/>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4758689" y="6681431"/>
            <a:ext cx="1351227" cy="1317587"/>
          </a:xfrm>
          <a:prstGeom prst="rect">
            <a:avLst/>
          </a:prstGeom>
        </p:spPr>
      </p:pic>
      <p:pic>
        <p:nvPicPr>
          <p:cNvPr id="14" name="Immagine 13">
            <a:extLst>
              <a:ext uri="{FF2B5EF4-FFF2-40B4-BE49-F238E27FC236}">
                <a16:creationId xmlns:a16="http://schemas.microsoft.com/office/drawing/2014/main" id="{CF7F6A82-03BE-24D0-DE1B-3FDAF1DAF594}"/>
              </a:ext>
            </a:extLst>
          </p:cNvPr>
          <p:cNvPicPr>
            <a:picLocks noChangeAspect="1"/>
          </p:cNvPicPr>
          <p:nvPr/>
        </p:nvPicPr>
        <p:blipFill>
          <a:blip r:embed="rId8"/>
          <a:srcRect r="26663"/>
          <a:stretch>
            <a:fillRect/>
          </a:stretch>
        </p:blipFill>
        <p:spPr>
          <a:xfrm>
            <a:off x="6053510" y="6703568"/>
            <a:ext cx="1162457" cy="1060796"/>
          </a:xfrm>
          <a:prstGeom prst="rect">
            <a:avLst/>
          </a:prstGeom>
        </p:spPr>
      </p:pic>
      <p:sp>
        <p:nvSpPr>
          <p:cNvPr id="15" name="Ovale 14">
            <a:extLst>
              <a:ext uri="{FF2B5EF4-FFF2-40B4-BE49-F238E27FC236}">
                <a16:creationId xmlns:a16="http://schemas.microsoft.com/office/drawing/2014/main" id="{A798C1D1-5D4F-2167-29EC-305DD3FCB249}"/>
              </a:ext>
            </a:extLst>
          </p:cNvPr>
          <p:cNvSpPr/>
          <p:nvPr/>
        </p:nvSpPr>
        <p:spPr>
          <a:xfrm>
            <a:off x="4453467" y="5772505"/>
            <a:ext cx="2880000" cy="2880000"/>
          </a:xfrm>
          <a:prstGeom prst="ellipse">
            <a:avLst/>
          </a:pr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Immagine 16">
            <a:extLst>
              <a:ext uri="{FF2B5EF4-FFF2-40B4-BE49-F238E27FC236}">
                <a16:creationId xmlns:a16="http://schemas.microsoft.com/office/drawing/2014/main" id="{18A4F2D5-04DD-03F3-6E03-D7C568662FA8}"/>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4070268" y="6706653"/>
            <a:ext cx="1062410" cy="1049348"/>
          </a:xfrm>
          <a:prstGeom prst="rect">
            <a:avLst/>
          </a:prstGeom>
        </p:spPr>
      </p:pic>
      <p:pic>
        <p:nvPicPr>
          <p:cNvPr id="18" name="Immagine 17">
            <a:extLst>
              <a:ext uri="{FF2B5EF4-FFF2-40B4-BE49-F238E27FC236}">
                <a16:creationId xmlns:a16="http://schemas.microsoft.com/office/drawing/2014/main" id="{813570A2-6EDE-3CEE-0790-754D7E5FBAE5}"/>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2277930" y="6474098"/>
            <a:ext cx="1337334" cy="1304040"/>
          </a:xfrm>
          <a:prstGeom prst="rect">
            <a:avLst/>
          </a:prstGeom>
        </p:spPr>
      </p:pic>
      <p:pic>
        <p:nvPicPr>
          <p:cNvPr id="19" name="Immagine 18">
            <a:extLst>
              <a:ext uri="{FF2B5EF4-FFF2-40B4-BE49-F238E27FC236}">
                <a16:creationId xmlns:a16="http://schemas.microsoft.com/office/drawing/2014/main" id="{4A95D567-C80D-993D-91AA-2CDE2CC448F7}"/>
              </a:ext>
            </a:extLst>
          </p:cNvPr>
          <p:cNvPicPr>
            <a:picLocks noChangeAspect="1"/>
          </p:cNvPicPr>
          <p:nvPr/>
        </p:nvPicPr>
        <p:blipFill>
          <a:blip r:embed="rId8"/>
          <a:srcRect r="26663"/>
          <a:stretch>
            <a:fillRect/>
          </a:stretch>
        </p:blipFill>
        <p:spPr>
          <a:xfrm>
            <a:off x="10730240" y="6695205"/>
            <a:ext cx="1162457" cy="1060796"/>
          </a:xfrm>
          <a:prstGeom prst="rect">
            <a:avLst/>
          </a:prstGeom>
        </p:spPr>
      </p:pic>
      <p:cxnSp>
        <p:nvCxnSpPr>
          <p:cNvPr id="20" name="Connettore diritto 19">
            <a:extLst>
              <a:ext uri="{FF2B5EF4-FFF2-40B4-BE49-F238E27FC236}">
                <a16:creationId xmlns:a16="http://schemas.microsoft.com/office/drawing/2014/main" id="{DF59027B-9004-48D1-FECD-DDD6CAFF3315}"/>
              </a:ext>
            </a:extLst>
          </p:cNvPr>
          <p:cNvCxnSpPr/>
          <p:nvPr/>
        </p:nvCxnSpPr>
        <p:spPr>
          <a:xfrm>
            <a:off x="12106480" y="5854003"/>
            <a:ext cx="0" cy="2984931"/>
          </a:xfrm>
          <a:prstGeom prst="line">
            <a:avLst/>
          </a:prstGeom>
          <a:ln w="76200">
            <a:solidFill>
              <a:srgbClr val="042433"/>
            </a:solidFill>
          </a:ln>
        </p:spPr>
        <p:style>
          <a:lnRef idx="2">
            <a:schemeClr val="accent1"/>
          </a:lnRef>
          <a:fillRef idx="0">
            <a:schemeClr val="accent1"/>
          </a:fillRef>
          <a:effectRef idx="1">
            <a:schemeClr val="accent1"/>
          </a:effectRef>
          <a:fontRef idx="minor">
            <a:schemeClr val="tx1"/>
          </a:fontRef>
        </p:style>
      </p:cxnSp>
      <p:cxnSp>
        <p:nvCxnSpPr>
          <p:cNvPr id="21" name="Connettore diritto 20">
            <a:extLst>
              <a:ext uri="{FF2B5EF4-FFF2-40B4-BE49-F238E27FC236}">
                <a16:creationId xmlns:a16="http://schemas.microsoft.com/office/drawing/2014/main" id="{B3CA4921-A548-0EC0-1633-5BE70DC31911}"/>
              </a:ext>
            </a:extLst>
          </p:cNvPr>
          <p:cNvCxnSpPr/>
          <p:nvPr/>
        </p:nvCxnSpPr>
        <p:spPr>
          <a:xfrm>
            <a:off x="13786466" y="5854002"/>
            <a:ext cx="0" cy="2984931"/>
          </a:xfrm>
          <a:prstGeom prst="line">
            <a:avLst/>
          </a:prstGeom>
          <a:ln w="76200">
            <a:solidFill>
              <a:srgbClr val="042433"/>
            </a:solidFill>
          </a:ln>
        </p:spPr>
        <p:style>
          <a:lnRef idx="2">
            <a:schemeClr val="accent1"/>
          </a:lnRef>
          <a:fillRef idx="0">
            <a:schemeClr val="accent1"/>
          </a:fillRef>
          <a:effectRef idx="1">
            <a:schemeClr val="accent1"/>
          </a:effectRef>
          <a:fontRef idx="minor">
            <a:schemeClr val="tx1"/>
          </a:fontRef>
        </p:style>
      </p:cxnSp>
      <p:pic>
        <p:nvPicPr>
          <p:cNvPr id="28" name="Immagine 27">
            <a:extLst>
              <a:ext uri="{FF2B5EF4-FFF2-40B4-BE49-F238E27FC236}">
                <a16:creationId xmlns:a16="http://schemas.microsoft.com/office/drawing/2014/main" id="{356C8CBF-3C15-8C0A-7838-CC1193A4CF98}"/>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8845471" y="2953711"/>
            <a:ext cx="1062410" cy="1049348"/>
          </a:xfrm>
          <a:prstGeom prst="rect">
            <a:avLst/>
          </a:prstGeom>
        </p:spPr>
      </p:pic>
      <p:pic>
        <p:nvPicPr>
          <p:cNvPr id="29" name="Immagine 28">
            <a:extLst>
              <a:ext uri="{FF2B5EF4-FFF2-40B4-BE49-F238E27FC236}">
                <a16:creationId xmlns:a16="http://schemas.microsoft.com/office/drawing/2014/main" id="{18B4AF0F-5779-2820-38CD-C62D37ECC9E5}"/>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7031649" y="3489053"/>
            <a:ext cx="1507557" cy="1470025"/>
          </a:xfrm>
          <a:prstGeom prst="rect">
            <a:avLst/>
          </a:prstGeom>
        </p:spPr>
      </p:pic>
      <p:grpSp>
        <p:nvGrpSpPr>
          <p:cNvPr id="30" name="Gruppo 29">
            <a:extLst>
              <a:ext uri="{FF2B5EF4-FFF2-40B4-BE49-F238E27FC236}">
                <a16:creationId xmlns:a16="http://schemas.microsoft.com/office/drawing/2014/main" id="{20DB1868-B089-4CD1-38EA-98C4E72ECB33}"/>
              </a:ext>
            </a:extLst>
          </p:cNvPr>
          <p:cNvGrpSpPr/>
          <p:nvPr/>
        </p:nvGrpSpPr>
        <p:grpSpPr>
          <a:xfrm>
            <a:off x="10273106" y="3740005"/>
            <a:ext cx="1585627" cy="1059180"/>
            <a:chOff x="15117413" y="5590855"/>
            <a:chExt cx="3170587" cy="2295845"/>
          </a:xfrm>
        </p:grpSpPr>
        <p:pic>
          <p:nvPicPr>
            <p:cNvPr id="31" name="Immagine 30">
              <a:extLst>
                <a:ext uri="{FF2B5EF4-FFF2-40B4-BE49-F238E27FC236}">
                  <a16:creationId xmlns:a16="http://schemas.microsoft.com/office/drawing/2014/main" id="{80288E6B-5E72-09BA-A0D1-4FC4E80C0931}"/>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10">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32" name="Immagine 31">
              <a:extLst>
                <a:ext uri="{FF2B5EF4-FFF2-40B4-BE49-F238E27FC236}">
                  <a16:creationId xmlns:a16="http://schemas.microsoft.com/office/drawing/2014/main" id="{7D49DF05-F558-6715-737F-B3F236A33C31}"/>
                </a:ext>
              </a:extLst>
            </p:cNvPr>
            <p:cNvPicPr>
              <a:picLocks noChangeAspect="1"/>
            </p:cNvPicPr>
            <p:nvPr/>
          </p:nvPicPr>
          <p:blipFill>
            <a:blip r:embed="rId11">
              <a:duotone>
                <a:schemeClr val="accent1">
                  <a:shade val="45000"/>
                  <a:satMod val="135000"/>
                </a:schemeClr>
                <a:prstClr val="white"/>
              </a:duotone>
              <a:extLst>
                <a:ext uri="{BEBA8EAE-BF5A-486C-A8C5-ECC9F3942E4B}">
                  <a14:imgProps xmlns:a14="http://schemas.microsoft.com/office/drawing/2010/main">
                    <a14:imgLayer r:embed="rId5">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cxnSp>
        <p:nvCxnSpPr>
          <p:cNvPr id="33" name="Connettore 2 32">
            <a:extLst>
              <a:ext uri="{FF2B5EF4-FFF2-40B4-BE49-F238E27FC236}">
                <a16:creationId xmlns:a16="http://schemas.microsoft.com/office/drawing/2014/main" id="{C381B664-2D6E-A32E-A4AE-D5EC9D6D6033}"/>
              </a:ext>
            </a:extLst>
          </p:cNvPr>
          <p:cNvCxnSpPr>
            <a:cxnSpLocks/>
            <a:stCxn id="28" idx="2"/>
            <a:endCxn id="29" idx="3"/>
          </p:cNvCxnSpPr>
          <p:nvPr/>
        </p:nvCxnSpPr>
        <p:spPr>
          <a:xfrm flipH="1">
            <a:off x="8539206" y="4003059"/>
            <a:ext cx="837470" cy="221007"/>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Connettore 2 33">
            <a:extLst>
              <a:ext uri="{FF2B5EF4-FFF2-40B4-BE49-F238E27FC236}">
                <a16:creationId xmlns:a16="http://schemas.microsoft.com/office/drawing/2014/main" id="{E86A311F-1E44-A2E8-EE26-49F616A80929}"/>
              </a:ext>
            </a:extLst>
          </p:cNvPr>
          <p:cNvCxnSpPr>
            <a:cxnSpLocks/>
            <a:stCxn id="32" idx="1"/>
            <a:endCxn id="28" idx="2"/>
          </p:cNvCxnSpPr>
          <p:nvPr/>
        </p:nvCxnSpPr>
        <p:spPr>
          <a:xfrm flipH="1" flipV="1">
            <a:off x="9376676" y="4003059"/>
            <a:ext cx="896430" cy="266536"/>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Connettore 2 34">
            <a:extLst>
              <a:ext uri="{FF2B5EF4-FFF2-40B4-BE49-F238E27FC236}">
                <a16:creationId xmlns:a16="http://schemas.microsoft.com/office/drawing/2014/main" id="{302DC4A0-F28E-F244-4C80-CAFF44198448}"/>
              </a:ext>
            </a:extLst>
          </p:cNvPr>
          <p:cNvCxnSpPr>
            <a:cxnSpLocks/>
            <a:stCxn id="32" idx="1"/>
            <a:endCxn id="29" idx="3"/>
          </p:cNvCxnSpPr>
          <p:nvPr/>
        </p:nvCxnSpPr>
        <p:spPr>
          <a:xfrm flipH="1" flipV="1">
            <a:off x="8539206" y="4224066"/>
            <a:ext cx="1733900" cy="45529"/>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22151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D2077-9E35-4BD7-7710-824E35878B57}"/>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78876DB7-D7AC-9170-84A5-59BECA48931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100ED093-DD6D-63AC-DA87-8E2CEBE10BF7}"/>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70ADB2C-7697-86E5-23B4-F72C1E5226E2}"/>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3F7BCB9-6635-4E32-D60A-B67BD164525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70EB62B-192E-C609-2D26-62E35E5FCAC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A8CAF4D-F453-21B6-D692-7AE058A3742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DFBEEB5-22F8-4CDB-8E3F-D6D504D70BA5}"/>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4EE567D-4283-F3BF-ACD4-70C95FB9AC9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4878533-C8E7-39F8-1568-28916044581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3068E70-74F2-CDB2-6A18-B50D09B913D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82" name="Immagine 81">
            <a:extLst>
              <a:ext uri="{FF2B5EF4-FFF2-40B4-BE49-F238E27FC236}">
                <a16:creationId xmlns:a16="http://schemas.microsoft.com/office/drawing/2014/main" id="{40F2E44F-19FC-2EC1-4A7E-1D1C51E89480}"/>
              </a:ext>
            </a:extLst>
          </p:cNvPr>
          <p:cNvPicPr>
            <a:picLocks noChangeAspect="1"/>
          </p:cNvPicPr>
          <p:nvPr/>
        </p:nvPicPr>
        <p:blipFill>
          <a:blip r:embed="rId4"/>
          <a:stretch>
            <a:fillRect/>
          </a:stretch>
        </p:blipFill>
        <p:spPr>
          <a:xfrm>
            <a:off x="5760003" y="2082863"/>
            <a:ext cx="9218420" cy="7809440"/>
          </a:xfrm>
          <a:prstGeom prst="rect">
            <a:avLst/>
          </a:prstGeom>
        </p:spPr>
      </p:pic>
      <p:sp>
        <p:nvSpPr>
          <p:cNvPr id="85" name="Τίτλος 1">
            <a:extLst>
              <a:ext uri="{FF2B5EF4-FFF2-40B4-BE49-F238E27FC236}">
                <a16:creationId xmlns:a16="http://schemas.microsoft.com/office/drawing/2014/main" id="{2F998BAB-554D-FA33-C132-A5B459C5D3DB}"/>
              </a:ext>
            </a:extLst>
          </p:cNvPr>
          <p:cNvSpPr>
            <a:spLocks noGrp="1"/>
          </p:cNvSpPr>
          <p:nvPr>
            <p:ph type="ctrTitle"/>
          </p:nvPr>
        </p:nvSpPr>
        <p:spPr>
          <a:xfrm>
            <a:off x="2693442" y="356216"/>
            <a:ext cx="14748395" cy="1470025"/>
          </a:xfrm>
        </p:spPr>
        <p:txBody>
          <a:bodyPr/>
          <a:lstStyle/>
          <a:p>
            <a:r>
              <a:rPr lang="en-US" noProof="0" dirty="0"/>
              <a:t>Συνύπαρξη ή διαχωρισμός των ομάδων των εκπαιδευομένων</a:t>
            </a:r>
            <a:r>
              <a:rPr lang="en-US" dirty="0"/>
              <a:t> </a:t>
            </a:r>
            <a:br>
              <a:rPr lang="en-US" dirty="0"/>
            </a:br>
            <a:r>
              <a:rPr lang="en-US" dirty="0"/>
              <a:t>σε μαθήματα που παραδίδονται συγχρονισμένα</a:t>
            </a:r>
            <a:endParaRPr lang="en-US" noProof="0" dirty="0"/>
          </a:p>
        </p:txBody>
      </p:sp>
    </p:spTree>
    <p:extLst>
      <p:ext uri="{BB962C8B-B14F-4D97-AF65-F5344CB8AC3E}">
        <p14:creationId xmlns:p14="http://schemas.microsoft.com/office/powerpoint/2010/main" val="31307707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4965A-CE9E-631E-27F4-8E3C07664AFD}"/>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66C5A7EF-0E78-6DE6-8BE1-6562D83E45DD}"/>
              </a:ext>
            </a:extLst>
          </p:cNvPr>
          <p:cNvSpPr>
            <a:spLocks noGrp="1"/>
          </p:cNvSpPr>
          <p:nvPr>
            <p:ph type="subTitle" idx="1"/>
          </p:nvPr>
        </p:nvSpPr>
        <p:spPr>
          <a:xfrm>
            <a:off x="1013344" y="2592999"/>
            <a:ext cx="6704191" cy="1171944"/>
          </a:xfrm>
        </p:spPr>
        <p:txBody>
          <a:bodyPr>
            <a:noAutofit/>
          </a:bodyPr>
          <a:lstStyle/>
          <a:p>
            <a:pPr marL="25400" indent="0" algn="l">
              <a:lnSpc>
                <a:spcPct val="170000"/>
              </a:lnSpc>
            </a:pPr>
            <a:r>
              <a:rPr lang="en-US" dirty="0">
                <a:solidFill>
                  <a:schemeClr val="tx1"/>
                </a:solidFill>
                <a:latin typeface="Bricolage Grotesque" panose="020B0604020202020204" charset="0"/>
              </a:rPr>
              <a:t>Το μάθημα μπορεί να παραδοθεί </a:t>
            </a:r>
          </a:p>
          <a:p>
            <a:pPr marL="482600" indent="-457200" algn="l">
              <a:lnSpc>
                <a:spcPct val="170000"/>
              </a:lnSpc>
              <a:buFontTx/>
              <a:buChar char="-"/>
            </a:pPr>
            <a:r>
              <a:rPr lang="en-US" dirty="0">
                <a:solidFill>
                  <a:schemeClr val="tx1"/>
                </a:solidFill>
                <a:latin typeface="Bricolage Grotesque" panose="020B0604020202020204" charset="0"/>
              </a:rPr>
              <a:t>με φυσική παρουσία, </a:t>
            </a:r>
            <a:r>
              <a:rPr lang="el-GR" dirty="0">
                <a:solidFill>
                  <a:schemeClr val="tx1"/>
                </a:solidFill>
                <a:latin typeface="Bricolage Grotesque" panose="020B0604020202020204" charset="0"/>
              </a:rPr>
              <a:t>σύγχρονα</a:t>
            </a:r>
            <a:endParaRPr lang="en-US" dirty="0">
              <a:solidFill>
                <a:schemeClr val="tx1"/>
              </a:solidFill>
              <a:latin typeface="Bricolage Grotesque" panose="020B0604020202020204" charset="0"/>
            </a:endParaRPr>
          </a:p>
          <a:p>
            <a:pPr marL="482600" indent="-457200" algn="l">
              <a:lnSpc>
                <a:spcPct val="170000"/>
              </a:lnSpc>
              <a:buFontTx/>
              <a:buChar char="-"/>
            </a:pPr>
            <a:r>
              <a:rPr lang="en-US" dirty="0">
                <a:solidFill>
                  <a:schemeClr val="tx1"/>
                </a:solidFill>
                <a:latin typeface="Bricolage Grotesque" panose="020B0604020202020204" charset="0"/>
              </a:rPr>
              <a:t>online, </a:t>
            </a:r>
            <a:r>
              <a:rPr lang="el-GR" dirty="0">
                <a:solidFill>
                  <a:schemeClr val="tx1"/>
                </a:solidFill>
                <a:latin typeface="Bricolage Grotesque" panose="020B0604020202020204" charset="0"/>
              </a:rPr>
              <a:t>σύγχρονα</a:t>
            </a:r>
            <a:endParaRPr lang="en-US" dirty="0">
              <a:solidFill>
                <a:schemeClr val="tx1"/>
              </a:solidFill>
              <a:latin typeface="Bricolage Grotesque" panose="020B0604020202020204" charset="0"/>
            </a:endParaRPr>
          </a:p>
          <a:p>
            <a:pPr marL="482600" indent="-457200" algn="l">
              <a:lnSpc>
                <a:spcPct val="170000"/>
              </a:lnSpc>
              <a:buFontTx/>
              <a:buChar char="-"/>
            </a:pPr>
            <a:r>
              <a:rPr lang="en-US" dirty="0">
                <a:solidFill>
                  <a:schemeClr val="tx1"/>
                </a:solidFill>
                <a:latin typeface="Bricolage Grotesque" panose="020B0604020202020204" charset="0"/>
              </a:rPr>
              <a:t>online, ασύγχρονα</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E6E0B221-9347-9B23-BF09-1973C78649D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BBDF65C-31CE-E3CB-3BDB-FF9761E0969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6C87339-D2FF-C481-D410-5DBFE8EE504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FE9DA71-C649-01BA-5EBF-D71BE92115F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B68F6DE-F6D5-4FA7-5D5A-FB37032A34D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45D5B69-51E1-0620-CE7A-B7458EDB980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2854D87-DC80-21D4-1C45-795F069F5EC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3D1D6EA-F062-2961-7EA6-F98ED4CD6B15}"/>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4DC35AB-1F9A-1DBA-CE5D-191BB7134B0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AE24BB4-0B61-F5AC-C8AB-E77A474919A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D23F9A41-384F-3DB2-C74E-435FEADB5987}"/>
              </a:ext>
            </a:extLst>
          </p:cNvPr>
          <p:cNvSpPr>
            <a:spLocks noGrp="1"/>
          </p:cNvSpPr>
          <p:nvPr>
            <p:ph type="ctrTitle"/>
          </p:nvPr>
        </p:nvSpPr>
        <p:spPr>
          <a:xfrm>
            <a:off x="2693442" y="356216"/>
            <a:ext cx="14748395" cy="1470025"/>
          </a:xfrm>
        </p:spPr>
        <p:txBody>
          <a:bodyPr/>
          <a:lstStyle/>
          <a:p>
            <a:r>
              <a:rPr lang="it-IT" dirty="0"/>
              <a:t>Παράδοση</a:t>
            </a:r>
            <a:endParaRPr lang="el-GR" dirty="0"/>
          </a:p>
        </p:txBody>
      </p:sp>
    </p:spTree>
    <p:extLst>
      <p:ext uri="{BB962C8B-B14F-4D97-AF65-F5344CB8AC3E}">
        <p14:creationId xmlns:p14="http://schemas.microsoft.com/office/powerpoint/2010/main" val="36872705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774CD8CA-9867-047B-C3CE-B0BA2998CF07}"/>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E36D1A43-23F2-D309-46AC-FE9EC37B5B7E}"/>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E076478C-876C-C0EA-C241-C50328F4526E}"/>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89625873-D1AC-E20B-D13A-8BDF7A4EEC92}"/>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BF9A81D9-5130-1FBA-0ADC-88A6E2B8DCD2}"/>
              </a:ext>
            </a:extLst>
          </p:cNvPr>
          <p:cNvGrpSpPr/>
          <p:nvPr/>
        </p:nvGrpSpPr>
        <p:grpSpPr>
          <a:xfrm>
            <a:off x="6111849" y="1863976"/>
            <a:ext cx="11044935" cy="6520769"/>
            <a:chOff x="0" y="-47625"/>
            <a:chExt cx="1484188" cy="418826"/>
          </a:xfrm>
        </p:grpSpPr>
        <p:sp>
          <p:nvSpPr>
            <p:cNvPr id="158" name="Google Shape;158;p3">
              <a:extLst>
                <a:ext uri="{FF2B5EF4-FFF2-40B4-BE49-F238E27FC236}">
                  <a16:creationId xmlns:a16="http://schemas.microsoft.com/office/drawing/2014/main" id="{FA486CE3-7263-570B-C5A3-3501E39ACB81}"/>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18CA7B88-DD87-0082-20C6-71342E0102BC}"/>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F275B7E3-F496-18D6-3FA5-A6A93FBE539F}"/>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AC551BF3-E4D5-DF8B-ED3C-8BAD1D36495F}"/>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EFCC686B-CCDF-2617-182A-1A762408B6EE}"/>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274FFD7B-71DD-75E9-14DA-7B8A553E1BDF}"/>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CC49BD14-7EDA-DC6E-07E6-B870F1576CA7}"/>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3A53D637-BF50-91FB-C50F-487324545709}"/>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a:p>
        </p:txBody>
      </p:sp>
      <p:sp>
        <p:nvSpPr>
          <p:cNvPr id="166" name="Google Shape;166;p3">
            <a:extLst>
              <a:ext uri="{FF2B5EF4-FFF2-40B4-BE49-F238E27FC236}">
                <a16:creationId xmlns:a16="http://schemas.microsoft.com/office/drawing/2014/main" id="{38E3327B-5794-2442-C6E0-F6783B53CFB7}"/>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05</a:t>
            </a:r>
            <a:endParaRPr dirty="0"/>
          </a:p>
        </p:txBody>
      </p:sp>
      <p:sp>
        <p:nvSpPr>
          <p:cNvPr id="168" name="Google Shape;168;p3">
            <a:extLst>
              <a:ext uri="{FF2B5EF4-FFF2-40B4-BE49-F238E27FC236}">
                <a16:creationId xmlns:a16="http://schemas.microsoft.com/office/drawing/2014/main" id="{67FFC262-83FE-EA6D-9ABB-E414397D160F}"/>
              </a:ext>
            </a:extLst>
          </p:cNvPr>
          <p:cNvSpPr txBox="1"/>
          <p:nvPr/>
        </p:nvSpPr>
        <p:spPr>
          <a:xfrm>
            <a:off x="6834529" y="2710319"/>
            <a:ext cx="10322255" cy="5786199"/>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Πλαίσιο και ιστορικό του μαθήματος. </a:t>
            </a:r>
          </a:p>
          <a:p>
            <a:pPr marL="0" marR="0" lvl="0" indent="0" algn="l" rtl="0">
              <a:lnSpc>
                <a:spcPct val="94000"/>
              </a:lnSpc>
              <a:spcBef>
                <a:spcPts val="0"/>
              </a:spcBef>
              <a:spcAft>
                <a:spcPts val="0"/>
              </a:spcAft>
              <a:buNone/>
            </a:pPr>
            <a:r>
              <a:rPr lang="en-US" sz="8000" b="1" dirty="0">
                <a:solidFill>
                  <a:srgbClr val="343434"/>
                </a:solidFill>
              </a:rPr>
              <a:t>Εισαγωγή στο περιεχόμενο του μαθήματος.</a:t>
            </a:r>
            <a:endParaRPr sz="1050" dirty="0"/>
          </a:p>
        </p:txBody>
      </p:sp>
    </p:spTree>
    <p:extLst>
      <p:ext uri="{BB962C8B-B14F-4D97-AF65-F5344CB8AC3E}">
        <p14:creationId xmlns:p14="http://schemas.microsoft.com/office/powerpoint/2010/main" val="3302851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40DDC-A67E-5733-ED57-0D525389656F}"/>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3492CF4F-8F57-72A2-1767-4D6586A7FC7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Το εννοιολογικό υπόβαθρο</a:t>
            </a:r>
          </a:p>
        </p:txBody>
      </p:sp>
      <p:sp>
        <p:nvSpPr>
          <p:cNvPr id="4" name="Google Shape;118;p2">
            <a:extLst>
              <a:ext uri="{FF2B5EF4-FFF2-40B4-BE49-F238E27FC236}">
                <a16:creationId xmlns:a16="http://schemas.microsoft.com/office/drawing/2014/main" id="{5E5FA7A6-55E7-11AB-116F-23F99D6B603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0EA6F34-A520-49FB-79D3-AFB0D554C81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D65F76B-88DD-B67C-7298-036A9F5351E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FB85270-FD16-B389-3C66-9BB75BD63E1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4EB5B78-0EDE-F12D-5543-6CA8DB819AD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E0B3F2C-788C-A9FF-039F-8F8A05C5651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A3FE8CB-A5D6-E3C0-EBBC-9509F677D876}"/>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77977E5-68FD-3B70-FC48-DFC824402AE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D7F0425-4C3D-F3D8-3C3F-9F5E75B87ACE}"/>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61D05A8-16F5-E5FD-F93A-F73C62EB89E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Τίτλος 1">
            <a:extLst>
              <a:ext uri="{FF2B5EF4-FFF2-40B4-BE49-F238E27FC236}">
                <a16:creationId xmlns:a16="http://schemas.microsoft.com/office/drawing/2014/main" id="{8BDA7AEB-C8AD-E900-60BF-CF45679F1A78}"/>
              </a:ext>
            </a:extLst>
          </p:cNvPr>
          <p:cNvSpPr txBox="1">
            <a:spLocks/>
          </p:cNvSpPr>
          <p:nvPr/>
        </p:nvSpPr>
        <p:spPr>
          <a:xfrm>
            <a:off x="1504357" y="4768737"/>
            <a:ext cx="13955106"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457200" indent="-457200" algn="l">
              <a:buFontTx/>
              <a:buChar char="-"/>
            </a:pPr>
            <a:r>
              <a:rPr lang="en-US" sz="3200" dirty="0">
                <a:latin typeface="Bricolage Grotesque" panose="020B0604020202020204" charset="0"/>
              </a:rPr>
              <a:t>Η παραπληροφόρηση μέσω μιας προσέγγισης οικοσυστήματος</a:t>
            </a:r>
          </a:p>
          <a:p>
            <a:pPr marL="457200" indent="-457200" algn="l">
              <a:buFontTx/>
              <a:buChar char="-"/>
            </a:pPr>
            <a:endParaRPr lang="en-US" sz="3200" dirty="0">
              <a:latin typeface="Bricolage Grotesque" panose="020B0604020202020204" charset="0"/>
            </a:endParaRPr>
          </a:p>
          <a:p>
            <a:pPr marL="457200" indent="-457200" algn="l">
              <a:buFontTx/>
              <a:buChar char="-"/>
            </a:pPr>
            <a:r>
              <a:rPr lang="en-US" sz="3200" dirty="0">
                <a:latin typeface="Bricolage Grotesque" panose="020B0604020202020204" charset="0"/>
              </a:rPr>
              <a:t>Η τεχνητή νοημοσύνη στο οικοσύστημα</a:t>
            </a:r>
          </a:p>
          <a:p>
            <a:pPr marL="457200" indent="-457200" algn="l">
              <a:buFontTx/>
              <a:buChar char="-"/>
            </a:pPr>
            <a:endParaRPr lang="en-US" sz="3200" dirty="0">
              <a:latin typeface="Bricolage Grotesque" panose="020B0604020202020204" charset="0"/>
            </a:endParaRPr>
          </a:p>
          <a:p>
            <a:pPr marL="457200" indent="-457200" algn="l">
              <a:buFontTx/>
              <a:buChar char="-"/>
            </a:pPr>
            <a:r>
              <a:rPr lang="en-US" sz="3200" dirty="0">
                <a:latin typeface="Bricolage Grotesque" panose="020B0604020202020204" charset="0"/>
              </a:rPr>
              <a:t>Ένα οικοσύστημα βασισμένο στην «επιστημική αστάθεια»</a:t>
            </a:r>
          </a:p>
          <a:p>
            <a:pPr marL="457200" indent="-457200" algn="l">
              <a:buFontTx/>
              <a:buChar char="-"/>
            </a:pPr>
            <a:endParaRPr lang="en-US" sz="3200" dirty="0">
              <a:latin typeface="Bricolage Grotesque" panose="020B0604020202020204" charset="0"/>
            </a:endParaRPr>
          </a:p>
        </p:txBody>
      </p:sp>
    </p:spTree>
    <p:extLst>
      <p:ext uri="{BB962C8B-B14F-4D97-AF65-F5344CB8AC3E}">
        <p14:creationId xmlns:p14="http://schemas.microsoft.com/office/powerpoint/2010/main" val="32576291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1B796-16AB-02F5-E2AE-20341A91A4D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4770D21-7B41-89D5-A6EA-6AFD49EE58F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Παραπληροφόρηση μέσω μιας προσέγγισης οικοσυστήματος</a:t>
            </a:r>
          </a:p>
        </p:txBody>
      </p:sp>
      <p:sp>
        <p:nvSpPr>
          <p:cNvPr id="4" name="Google Shape;118;p2">
            <a:extLst>
              <a:ext uri="{FF2B5EF4-FFF2-40B4-BE49-F238E27FC236}">
                <a16:creationId xmlns:a16="http://schemas.microsoft.com/office/drawing/2014/main" id="{B52AA228-13DC-AD9A-B90C-D21E2AFF91C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5CED48D3-B107-4F5F-0DD9-F2CDB4BE4FD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92124E7-7EA8-24A1-0705-D8F4A601FA4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325CA57-6A86-AF7D-BEA5-852FA1791C5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621FFE2-A160-6C15-608C-2AAAD4C3B35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17FCF8E-DE06-C69F-CCD2-DD4E09950CD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E6B1639-9EBB-5549-0B0A-BADA87E85A9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A9DC048-73FA-40E8-9CC9-8C08FDEC4BF6}"/>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F36D189-821A-3F8E-2196-F27D6062830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7C00C814-B926-1E35-B089-4233F42FA69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22" name="Immagine 21" descr="Immagine che contiene testo, Carattere, schermata, grafica&#10;&#10;Il contenuto generato dall'IA potrebbe non essere corretto.">
            <a:extLst>
              <a:ext uri="{FF2B5EF4-FFF2-40B4-BE49-F238E27FC236}">
                <a16:creationId xmlns:a16="http://schemas.microsoft.com/office/drawing/2014/main" id="{8F64CAC0-A93F-4B59-934A-1375541AF1C8}"/>
              </a:ext>
            </a:extLst>
          </p:cNvPr>
          <p:cNvPicPr>
            <a:picLocks noChangeAspect="1"/>
          </p:cNvPicPr>
          <p:nvPr/>
        </p:nvPicPr>
        <p:blipFill>
          <a:blip r:embed="rId4"/>
          <a:stretch>
            <a:fillRect/>
          </a:stretch>
        </p:blipFill>
        <p:spPr>
          <a:xfrm>
            <a:off x="3202398" y="1826241"/>
            <a:ext cx="12820061" cy="7204874"/>
          </a:xfrm>
          <a:prstGeom prst="rect">
            <a:avLst/>
          </a:prstGeom>
        </p:spPr>
      </p:pic>
      <p:sp>
        <p:nvSpPr>
          <p:cNvPr id="24" name="CasellaDiTesto 23">
            <a:extLst>
              <a:ext uri="{FF2B5EF4-FFF2-40B4-BE49-F238E27FC236}">
                <a16:creationId xmlns:a16="http://schemas.microsoft.com/office/drawing/2014/main" id="{25CE3A53-4594-3D63-300D-B5484F1798C9}"/>
              </a:ext>
            </a:extLst>
          </p:cNvPr>
          <p:cNvSpPr txBox="1"/>
          <p:nvPr/>
        </p:nvSpPr>
        <p:spPr>
          <a:xfrm>
            <a:off x="9144000" y="9895279"/>
            <a:ext cx="9144000" cy="307777"/>
          </a:xfrm>
          <a:prstGeom prst="rect">
            <a:avLst/>
          </a:prstGeom>
          <a:noFill/>
        </p:spPr>
        <p:txBody>
          <a:bodyPr wrap="square">
            <a:spAutoFit/>
          </a:bodyPr>
          <a:lstStyle/>
          <a:p>
            <a:pPr algn="r"/>
            <a:r>
              <a:rPr lang="en-US" dirty="0" err="1"/>
              <a:t>Πηγή</a:t>
            </a:r>
            <a:r>
              <a:rPr lang="en-US" dirty="0"/>
              <a:t>: https://epthinktank.eu/2017/11/20/disinformation-fake-news-and-the-eus-response/ </a:t>
            </a:r>
            <a:r>
              <a:rPr lang="it-IT" dirty="0" err="1"/>
              <a:t>©ommbeu </a:t>
            </a:r>
            <a:r>
              <a:rPr lang="it-IT" dirty="0"/>
              <a:t>/ </a:t>
            </a:r>
            <a:r>
              <a:rPr lang="it-IT" dirty="0" err="1"/>
              <a:t>Fotolia</a:t>
            </a:r>
            <a:r>
              <a:rPr lang="en-US" dirty="0"/>
              <a:t> </a:t>
            </a:r>
          </a:p>
        </p:txBody>
      </p:sp>
    </p:spTree>
    <p:extLst>
      <p:ext uri="{BB962C8B-B14F-4D97-AF65-F5344CB8AC3E}">
        <p14:creationId xmlns:p14="http://schemas.microsoft.com/office/powerpoint/2010/main" val="2949723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BE91D-AB74-61D0-50E9-EE6E58F5799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2DC2CAB-132A-A263-F896-5C08DB8B7CC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Χρήση ψηφιακών </a:t>
            </a:r>
            <a:r>
              <a:rPr lang="en-US" dirty="0" err="1">
                <a:latin typeface="Bricolage Grotesque" panose="020B0604020202020204" charset="0"/>
              </a:rPr>
              <a:t>μέσων</a:t>
            </a:r>
            <a:r>
              <a:rPr lang="en-US" dirty="0">
                <a:latin typeface="Bricolage Grotesque" panose="020B0604020202020204" charset="0"/>
              </a:rPr>
              <a:t> </a:t>
            </a:r>
            <a:r>
              <a:rPr lang="en-US" dirty="0" err="1">
                <a:latin typeface="Bricolage Grotesque" panose="020B0604020202020204" charset="0"/>
              </a:rPr>
              <a:t>τους</a:t>
            </a:r>
            <a:r>
              <a:rPr lang="el-GR" dirty="0">
                <a:latin typeface="Bricolage Grotesque" panose="020B0604020202020204" charset="0"/>
              </a:rPr>
              <a:t>/τις</a:t>
            </a:r>
            <a:r>
              <a:rPr lang="en-US" dirty="0">
                <a:latin typeface="Bricolage Grotesque" panose="020B0604020202020204" charset="0"/>
              </a:rPr>
              <a:t> </a:t>
            </a:r>
            <a:r>
              <a:rPr lang="en-US" dirty="0" err="1">
                <a:latin typeface="Bricolage Grotesque" panose="020B0604020202020204" charset="0"/>
              </a:rPr>
              <a:t>νέους</a:t>
            </a:r>
            <a:r>
              <a:rPr lang="el-GR" dirty="0">
                <a:latin typeface="Bricolage Grotesque" panose="020B0604020202020204" charset="0"/>
              </a:rPr>
              <a:t>/νέες</a:t>
            </a:r>
            <a:r>
              <a:rPr lang="en-US" dirty="0">
                <a:latin typeface="Bricolage Grotesque" panose="020B0604020202020204" charset="0"/>
              </a:rPr>
              <a:t> </a:t>
            </a:r>
            <a:r>
              <a:rPr lang="en-US" dirty="0" err="1">
                <a:latin typeface="Bricolage Grotesque" panose="020B0604020202020204" charset="0"/>
              </a:rPr>
              <a:t>στην</a:t>
            </a:r>
            <a:r>
              <a:rPr lang="en-US" dirty="0">
                <a:latin typeface="Bricolage Grotesque" panose="020B0604020202020204" charset="0"/>
              </a:rPr>
              <a:t> ΕΕ</a:t>
            </a:r>
            <a:endParaRPr lang="el-GR" dirty="0"/>
          </a:p>
        </p:txBody>
      </p:sp>
      <p:sp>
        <p:nvSpPr>
          <p:cNvPr id="4" name="Google Shape;118;p2">
            <a:extLst>
              <a:ext uri="{FF2B5EF4-FFF2-40B4-BE49-F238E27FC236}">
                <a16:creationId xmlns:a16="http://schemas.microsoft.com/office/drawing/2014/main" id="{E3AAA04E-4C73-50CD-9888-5C47D93D163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077A591-01D9-FB57-DD36-D45D3A9C1ED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B03D65D-8C91-2C60-9C6E-08CB82919E5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361E3BB-25FB-1DE9-E89C-79865CF705B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E438F0A-7713-925C-3140-B43103FE273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25CC046-C99A-EEC6-5C83-BACAF573597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C42182D-CCFF-23FD-BD1E-EFE7818A9DB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5629578-C5C1-EDF6-65E5-A1D14D3E83F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BA40B78-DD3D-B0A0-12E9-C2477AB3FEC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F06E23E-3FE5-1C9F-BF47-6252F84B05E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E85E6E58-ED92-D817-6488-1711F8563E7B}"/>
              </a:ext>
            </a:extLst>
          </p:cNvPr>
          <p:cNvSpPr txBox="1"/>
          <p:nvPr/>
        </p:nvSpPr>
        <p:spPr>
          <a:xfrm>
            <a:off x="9144000" y="9930784"/>
            <a:ext cx="9144000" cy="307777"/>
          </a:xfrm>
          <a:prstGeom prst="rect">
            <a:avLst/>
          </a:prstGeom>
          <a:noFill/>
        </p:spPr>
        <p:txBody>
          <a:bodyPr wrap="square">
            <a:spAutoFit/>
          </a:bodyPr>
          <a:lstStyle/>
          <a:p>
            <a:pPr algn="r"/>
            <a:r>
              <a:rPr lang="en-US" dirty="0"/>
              <a:t>Πηγή: https://ec.europa.eu/eurostat/web/products-eurostat-news/w/edn-20250715-1</a:t>
            </a:r>
          </a:p>
        </p:txBody>
      </p:sp>
      <p:pic>
        <p:nvPicPr>
          <p:cNvPr id="14" name="Immagine 13" descr="Immagine che contiene testo, linea, Diagramma, diagramma&#10;&#10;Il contenuto generato dall'IA potrebbe non essere corretto.">
            <a:extLst>
              <a:ext uri="{FF2B5EF4-FFF2-40B4-BE49-F238E27FC236}">
                <a16:creationId xmlns:a16="http://schemas.microsoft.com/office/drawing/2014/main" id="{D1AD68A3-8570-8E74-BD2D-760D0CA25A70}"/>
              </a:ext>
            </a:extLst>
          </p:cNvPr>
          <p:cNvPicPr>
            <a:picLocks noChangeAspect="1"/>
          </p:cNvPicPr>
          <p:nvPr/>
        </p:nvPicPr>
        <p:blipFill>
          <a:blip r:embed="rId3"/>
          <a:stretch>
            <a:fillRect/>
          </a:stretch>
        </p:blipFill>
        <p:spPr>
          <a:xfrm>
            <a:off x="1876691" y="1991028"/>
            <a:ext cx="13649059" cy="7677596"/>
          </a:xfrm>
          <a:prstGeom prst="rect">
            <a:avLst/>
          </a:prstGeom>
        </p:spPr>
      </p:pic>
    </p:spTree>
    <p:extLst>
      <p:ext uri="{BB962C8B-B14F-4D97-AF65-F5344CB8AC3E}">
        <p14:creationId xmlns:p14="http://schemas.microsoft.com/office/powerpoint/2010/main" val="38907734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F758C-4BD6-7852-61CA-108B361B4A1B}"/>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6E655A9-0BC6-5744-A1B7-D0F8AC2EBEC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Ιστορικότητα του ζητήματος</a:t>
            </a:r>
          </a:p>
        </p:txBody>
      </p:sp>
      <p:sp>
        <p:nvSpPr>
          <p:cNvPr id="4" name="Google Shape;118;p2">
            <a:extLst>
              <a:ext uri="{FF2B5EF4-FFF2-40B4-BE49-F238E27FC236}">
                <a16:creationId xmlns:a16="http://schemas.microsoft.com/office/drawing/2014/main" id="{8A34A3C8-F564-7432-5F84-D68AB493B09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99D4654-E788-4287-0E71-702D69D5763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55899E15-7E24-328B-E3CA-823E4581372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9BB9EB4-AAB2-F6B1-504F-E89FFAD3465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6D870B7-429C-6728-85BC-15332B31E2F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D567E88-E9A3-A300-5607-70C9B3A9FF0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3A69685-9278-1633-BD2E-7F41E757D87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2A3B6F7-136D-59A0-969D-0A795358607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1FC92AC-C266-5E9C-D574-8DC30557A90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20E01E4-2BF5-AFB2-B14B-BA5590329F0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480B7A63-8CF1-3C63-4243-A3CB2AD555F5}"/>
              </a:ext>
            </a:extLst>
          </p:cNvPr>
          <p:cNvPicPr>
            <a:picLocks noChangeAspect="1"/>
          </p:cNvPicPr>
          <p:nvPr/>
        </p:nvPicPr>
        <p:blipFill>
          <a:blip r:embed="rId4"/>
          <a:stretch>
            <a:fillRect/>
          </a:stretch>
        </p:blipFill>
        <p:spPr>
          <a:xfrm>
            <a:off x="5857874" y="1947862"/>
            <a:ext cx="8340195" cy="8110538"/>
          </a:xfrm>
          <a:prstGeom prst="rect">
            <a:avLst/>
          </a:prstGeom>
        </p:spPr>
      </p:pic>
    </p:spTree>
    <p:extLst>
      <p:ext uri="{BB962C8B-B14F-4D97-AF65-F5344CB8AC3E}">
        <p14:creationId xmlns:p14="http://schemas.microsoft.com/office/powerpoint/2010/main" val="27694776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59375-F119-5892-123C-1E5BD57199C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9EF750A-535F-C9E1-210E-7868BD841F8A}"/>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Ιστορικότητα του ζητήματος</a:t>
            </a:r>
          </a:p>
        </p:txBody>
      </p:sp>
      <p:sp>
        <p:nvSpPr>
          <p:cNvPr id="4" name="Google Shape;118;p2">
            <a:extLst>
              <a:ext uri="{FF2B5EF4-FFF2-40B4-BE49-F238E27FC236}">
                <a16:creationId xmlns:a16="http://schemas.microsoft.com/office/drawing/2014/main" id="{7B4C8A8B-7302-ECBA-BBA5-809F194D801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BC51D82-26F8-F714-E1F3-834115DD5F6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B2F327D-A61B-AB56-0883-A744B15AC4A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5FBA7E90-F9D9-70C3-BB15-76442CCBF75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27CEA2DC-625A-3D96-EB37-E9AAFD3187C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4DE818B-849C-68DD-7658-4B6CE1B1AD9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68EA3CE-B36A-3CB1-E87F-9D23478DBBD1}"/>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54818D1-C2C9-2CB5-E6E0-0ECB7C27B6A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6D70BF7-6DAF-9C0A-B023-39672B85E87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E137609-2B44-A228-099A-525E6A811D9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4" name="CasellaDiTesto 23">
            <a:extLst>
              <a:ext uri="{FF2B5EF4-FFF2-40B4-BE49-F238E27FC236}">
                <a16:creationId xmlns:a16="http://schemas.microsoft.com/office/drawing/2014/main" id="{12BD9B78-AB2C-1491-6281-C714692E37C6}"/>
              </a:ext>
            </a:extLst>
          </p:cNvPr>
          <p:cNvSpPr txBox="1"/>
          <p:nvPr/>
        </p:nvSpPr>
        <p:spPr>
          <a:xfrm>
            <a:off x="9144000" y="9895279"/>
            <a:ext cx="9144000" cy="307777"/>
          </a:xfrm>
          <a:prstGeom prst="rect">
            <a:avLst/>
          </a:prstGeom>
          <a:noFill/>
        </p:spPr>
        <p:txBody>
          <a:bodyPr wrap="square">
            <a:spAutoFit/>
          </a:bodyPr>
          <a:lstStyle/>
          <a:p>
            <a:pPr algn="r"/>
            <a:r>
              <a:rPr lang="it-IT" dirty="0"/>
              <a:t>Βλέπε: Ενότητα: Αντιμετώπιση της τεχνητής νοημοσύνης και </a:t>
            </a:r>
            <a:r>
              <a:rPr lang="it-IT" dirty="0" err="1"/>
              <a:t>της κυβερνοασφάλειας </a:t>
            </a:r>
            <a:r>
              <a:rPr lang="it-IT" dirty="0"/>
              <a:t>σε </a:t>
            </a:r>
            <a:r>
              <a:rPr lang="it-IT" dirty="0" err="1"/>
              <a:t>αβέβαιους </a:t>
            </a:r>
            <a:r>
              <a:rPr lang="it-IT" dirty="0"/>
              <a:t>καιρούς </a:t>
            </a:r>
            <a:endParaRPr lang="en-US" dirty="0"/>
          </a:p>
        </p:txBody>
      </p:sp>
      <p:sp>
        <p:nvSpPr>
          <p:cNvPr id="15" name="Υπότιτλος 2">
            <a:extLst>
              <a:ext uri="{FF2B5EF4-FFF2-40B4-BE49-F238E27FC236}">
                <a16:creationId xmlns:a16="http://schemas.microsoft.com/office/drawing/2014/main" id="{6C1D36F0-5CF1-F203-1B1C-C0FAB714B679}"/>
              </a:ext>
            </a:extLst>
          </p:cNvPr>
          <p:cNvSpPr>
            <a:spLocks noGrp="1"/>
          </p:cNvSpPr>
          <p:nvPr>
            <p:ph type="subTitle" idx="1"/>
          </p:nvPr>
        </p:nvSpPr>
        <p:spPr>
          <a:xfrm>
            <a:off x="1032394" y="2447312"/>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Παλιό ζήτημα</a:t>
            </a:r>
          </a:p>
          <a:p>
            <a:pPr marL="25400" indent="0" algn="l">
              <a:lnSpc>
                <a:spcPct val="170000"/>
              </a:lnSpc>
            </a:pPr>
            <a:r>
              <a:rPr lang="en-US" dirty="0">
                <a:solidFill>
                  <a:schemeClr val="tx1"/>
                </a:solidFill>
                <a:latin typeface="Bricolage Grotesque" panose="020B0604020202020204" charset="0"/>
              </a:rPr>
              <a:t>Η παραπληροφόρηση, οι «ψευδείς ειδήσεις» κ.λπ. δεν αποτελούν νέο φαινόμενο.</a:t>
            </a:r>
          </a:p>
          <a:p>
            <a:pPr marL="25400" indent="0" algn="l">
              <a:lnSpc>
                <a:spcPct val="170000"/>
              </a:lnSpc>
            </a:pPr>
            <a:r>
              <a:rPr lang="en-US" dirty="0">
                <a:solidFill>
                  <a:schemeClr val="tx1"/>
                </a:solidFill>
                <a:latin typeface="Bricolage Grotesque" panose="020B0604020202020204" charset="0"/>
              </a:rPr>
              <a:t>Παρόμοια φαινόμενα έχουν εμφανιστεί καθ' όλη τη διάρκεια της ανθρώπινης ιστορίας, ακόμη και αν ονομάζονταν διαφορετικά.</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Τι είναι καινούργιο σήμερα;</a:t>
            </a:r>
          </a:p>
        </p:txBody>
      </p:sp>
    </p:spTree>
    <p:extLst>
      <p:ext uri="{BB962C8B-B14F-4D97-AF65-F5344CB8AC3E}">
        <p14:creationId xmlns:p14="http://schemas.microsoft.com/office/powerpoint/2010/main" val="24625814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55629-C9C5-BEAF-CF1E-5E3F14AB1DDF}"/>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0286296-CE24-4D9F-0B4D-E0E736403A0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Νέες πτυχές της παραπληροφόρησης σήμερα</a:t>
            </a:r>
          </a:p>
        </p:txBody>
      </p:sp>
      <p:sp>
        <p:nvSpPr>
          <p:cNvPr id="4" name="Google Shape;118;p2">
            <a:extLst>
              <a:ext uri="{FF2B5EF4-FFF2-40B4-BE49-F238E27FC236}">
                <a16:creationId xmlns:a16="http://schemas.microsoft.com/office/drawing/2014/main" id="{A8457D19-415A-6D18-3B1C-8468E32C128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8922A38-40D0-5FF6-1F22-13C84AB9432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F7FD1E3-485B-FF40-5546-6554ABED7B0C}"/>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A7F816A-5A40-AEB3-DBC5-702F96896B9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AAE96BA-A844-FA3F-52DE-8D973773379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275DAEB-4A1B-CB30-1253-E5C905C7784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517C937-99FA-4321-7CD2-5262744D2FF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F9B6F4A-3BD1-BB98-13FF-8112EE1C6F9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85A16B5-BD43-EBB1-15E6-0374DF6C52F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987AC03-1A90-228C-C5DE-3F019A9B988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4" name="CasellaDiTesto 23">
            <a:extLst>
              <a:ext uri="{FF2B5EF4-FFF2-40B4-BE49-F238E27FC236}">
                <a16:creationId xmlns:a16="http://schemas.microsoft.com/office/drawing/2014/main" id="{5E352316-C839-9415-7B6F-7F8C7EB5027A}"/>
              </a:ext>
            </a:extLst>
          </p:cNvPr>
          <p:cNvSpPr txBox="1"/>
          <p:nvPr/>
        </p:nvSpPr>
        <p:spPr>
          <a:xfrm>
            <a:off x="8038214" y="9895279"/>
            <a:ext cx="10249786" cy="307777"/>
          </a:xfrm>
          <a:prstGeom prst="rect">
            <a:avLst/>
          </a:prstGeom>
          <a:noFill/>
        </p:spPr>
        <p:txBody>
          <a:bodyPr wrap="square">
            <a:spAutoFit/>
          </a:bodyPr>
          <a:lstStyle/>
          <a:p>
            <a:pPr algn="r"/>
            <a:r>
              <a:rPr lang="it-IT" dirty="0"/>
              <a:t>Πηγή: https://een.ec.europa.eu/news/open-invitation-join-enterprise-europe-network-international-network-partner</a:t>
            </a:r>
            <a:endParaRPr lang="en-US" dirty="0"/>
          </a:p>
        </p:txBody>
      </p:sp>
      <p:pic>
        <p:nvPicPr>
          <p:cNvPr id="14" name="Immagine 13">
            <a:extLst>
              <a:ext uri="{FF2B5EF4-FFF2-40B4-BE49-F238E27FC236}">
                <a16:creationId xmlns:a16="http://schemas.microsoft.com/office/drawing/2014/main" id="{D90E88A4-70C3-FA89-4B3C-CF42126C8BB7}"/>
              </a:ext>
            </a:extLst>
          </p:cNvPr>
          <p:cNvPicPr>
            <a:picLocks noChangeAspect="1"/>
          </p:cNvPicPr>
          <p:nvPr/>
        </p:nvPicPr>
        <p:blipFill>
          <a:blip r:embed="rId4"/>
          <a:srcRect l="18164"/>
          <a:stretch>
            <a:fillRect/>
          </a:stretch>
        </p:blipFill>
        <p:spPr>
          <a:xfrm>
            <a:off x="2905406" y="3048822"/>
            <a:ext cx="13298611" cy="5411876"/>
          </a:xfrm>
          <a:prstGeom prst="rect">
            <a:avLst/>
          </a:prstGeom>
        </p:spPr>
      </p:pic>
    </p:spTree>
    <p:extLst>
      <p:ext uri="{BB962C8B-B14F-4D97-AF65-F5344CB8AC3E}">
        <p14:creationId xmlns:p14="http://schemas.microsoft.com/office/powerpoint/2010/main" val="10414339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ACFFA-75E4-EF1B-C85D-014FB770197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DEFC8B3-9902-D85B-6B97-11CAF984002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Νέες πτυχές της παραπληροφόρησης σήμερα</a:t>
            </a:r>
          </a:p>
        </p:txBody>
      </p:sp>
      <p:sp>
        <p:nvSpPr>
          <p:cNvPr id="4" name="Google Shape;118;p2">
            <a:extLst>
              <a:ext uri="{FF2B5EF4-FFF2-40B4-BE49-F238E27FC236}">
                <a16:creationId xmlns:a16="http://schemas.microsoft.com/office/drawing/2014/main" id="{87ED7B45-619F-7B60-9089-3AA63968B3C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65FE295-06C7-478C-EDF3-49CDB78660B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E5CB11BB-BADE-0C9B-4CBB-5CC33468875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B9F9313-3587-2848-0582-922EA2E14E7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91A1011-4527-85F2-82F4-C16F76304E1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3327372F-D89A-DBA9-246B-3B3E537EF7C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D2433E4-D388-824F-EEAE-BF1EA0F8F691}"/>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8728C0D-0E29-BB23-F999-BCE1448E984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E2DECD5-6337-A321-719C-57E82EF9B32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01461D6-F5D6-BBC2-0DC0-F7D109A22B6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78C5EBD1-D29D-81DF-578D-6AB71E128BFE}"/>
              </a:ext>
            </a:extLst>
          </p:cNvPr>
          <p:cNvSpPr>
            <a:spLocks noGrp="1"/>
          </p:cNvSpPr>
          <p:nvPr>
            <p:ph type="subTitle" idx="1"/>
          </p:nvPr>
        </p:nvSpPr>
        <p:spPr>
          <a:xfrm>
            <a:off x="1149960" y="2179275"/>
            <a:ext cx="8111606" cy="1171944"/>
          </a:xfrm>
        </p:spPr>
        <p:txBody>
          <a:bodyPr>
            <a:noAutofit/>
          </a:bodyPr>
          <a:lstStyle/>
          <a:p>
            <a:pPr marL="25400" indent="0" algn="l">
              <a:lnSpc>
                <a:spcPct val="170000"/>
              </a:lnSpc>
            </a:pPr>
            <a:r>
              <a:rPr lang="en-US" sz="2800" dirty="0">
                <a:solidFill>
                  <a:schemeClr val="tx1"/>
                </a:solidFill>
                <a:latin typeface="Bricolage Grotesque" panose="020B0604020202020204" charset="0"/>
              </a:rPr>
              <a:t>Ψηφιακά δίκτυα  </a:t>
            </a:r>
          </a:p>
          <a:p>
            <a:pPr marL="482600" indent="-457200" algn="l">
              <a:lnSpc>
                <a:spcPct val="170000"/>
              </a:lnSpc>
              <a:buFontTx/>
              <a:buChar char="-"/>
            </a:pPr>
            <a:r>
              <a:rPr lang="en-US" sz="2800" dirty="0">
                <a:solidFill>
                  <a:schemeClr val="tx1"/>
                </a:solidFill>
                <a:latin typeface="Bricolage Grotesque" panose="020B0604020202020204" charset="0"/>
              </a:rPr>
              <a:t>Ταχύτητα διάδοσης</a:t>
            </a:r>
          </a:p>
          <a:p>
            <a:pPr marL="482600" indent="-457200" algn="l">
              <a:lnSpc>
                <a:spcPct val="170000"/>
              </a:lnSpc>
              <a:buFontTx/>
              <a:buChar char="-"/>
            </a:pPr>
            <a:r>
              <a:rPr lang="en-US" sz="2800" dirty="0">
                <a:solidFill>
                  <a:schemeClr val="tx1"/>
                </a:solidFill>
                <a:latin typeface="Bricolage Grotesque" panose="020B0604020202020204" charset="0"/>
              </a:rPr>
              <a:t>Εύκολη πρόσβαση σε πρωτοφανή ποσότητα πληροφοριών</a:t>
            </a:r>
          </a:p>
          <a:p>
            <a:pPr marL="482600" indent="-457200" algn="l">
              <a:lnSpc>
                <a:spcPct val="170000"/>
              </a:lnSpc>
              <a:buFontTx/>
              <a:buChar char="-"/>
            </a:pPr>
            <a:r>
              <a:rPr lang="en-US" sz="2800" dirty="0">
                <a:solidFill>
                  <a:schemeClr val="tx1"/>
                </a:solidFill>
                <a:latin typeface="Bricolage Grotesque" panose="020B0604020202020204" charset="0"/>
              </a:rPr>
              <a:t>Εύκολη πρόσβαση στην παραγωγή πληροφοριών</a:t>
            </a:r>
          </a:p>
          <a:p>
            <a:pPr marL="939800" lvl="1" indent="-457200" algn="l">
              <a:lnSpc>
                <a:spcPct val="170000"/>
              </a:lnSpc>
              <a:buFontTx/>
              <a:buChar char="-"/>
            </a:pPr>
            <a:r>
              <a:rPr lang="en-US" sz="2400" dirty="0">
                <a:solidFill>
                  <a:schemeClr val="tx1"/>
                </a:solidFill>
                <a:latin typeface="Bricolage Grotesque" panose="020B0604020202020204" charset="0"/>
              </a:rPr>
              <a:t>Ακόμα πιο εύκολη χάρη στην τεχνητή νοημοσύνη</a:t>
            </a:r>
          </a:p>
          <a:p>
            <a:pPr marL="25400" indent="0" algn="l">
              <a:lnSpc>
                <a:spcPct val="170000"/>
              </a:lnSpc>
            </a:pPr>
            <a:r>
              <a:rPr lang="en-US" sz="2800" dirty="0">
                <a:solidFill>
                  <a:schemeClr val="tx1"/>
                </a:solidFill>
                <a:latin typeface="Bricolage Grotesque" panose="020B0604020202020204" charset="0"/>
              </a:rPr>
              <a:t>Κοινωνικά δίκτυα</a:t>
            </a:r>
          </a:p>
          <a:p>
            <a:pPr marL="482600" indent="-457200" algn="l">
              <a:lnSpc>
                <a:spcPct val="170000"/>
              </a:lnSpc>
              <a:buFontTx/>
              <a:buChar char="-"/>
            </a:pPr>
            <a:r>
              <a:rPr lang="en-US" sz="2800" dirty="0">
                <a:solidFill>
                  <a:schemeClr val="tx1"/>
                </a:solidFill>
                <a:latin typeface="Bricolage Grotesque" panose="020B0604020202020204" charset="0"/>
              </a:rPr>
              <a:t>Απομεσολάβηση</a:t>
            </a:r>
          </a:p>
          <a:p>
            <a:pPr marL="482600" indent="-457200" algn="l">
              <a:lnSpc>
                <a:spcPct val="170000"/>
              </a:lnSpc>
              <a:buFontTx/>
              <a:buChar char="-"/>
            </a:pPr>
            <a:endParaRPr lang="en-US" sz="2800" dirty="0">
              <a:solidFill>
                <a:schemeClr val="tx1"/>
              </a:solidFill>
              <a:latin typeface="Bricolage Grotesque" panose="020B0604020202020204" charset="0"/>
            </a:endParaRPr>
          </a:p>
        </p:txBody>
      </p:sp>
    </p:spTree>
    <p:extLst>
      <p:ext uri="{BB962C8B-B14F-4D97-AF65-F5344CB8AC3E}">
        <p14:creationId xmlns:p14="http://schemas.microsoft.com/office/powerpoint/2010/main" val="2687714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294BB-146C-B157-DF55-6FD2C4C7513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C256B0E-612C-E120-E9CD-ABFE8AD6AD9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Νέες πτυχές της παραπληροφόρησης σήμερα</a:t>
            </a:r>
          </a:p>
        </p:txBody>
      </p:sp>
      <p:sp>
        <p:nvSpPr>
          <p:cNvPr id="4" name="Google Shape;118;p2">
            <a:extLst>
              <a:ext uri="{FF2B5EF4-FFF2-40B4-BE49-F238E27FC236}">
                <a16:creationId xmlns:a16="http://schemas.microsoft.com/office/drawing/2014/main" id="{930D06E7-148F-BA4C-4D03-7081F95B9EF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99B3EB1-F8C6-6D0A-720E-5AFC27896445}"/>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EF3AA1E1-D668-66A3-972C-CC9C30685A8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E83225D7-CAAB-79C8-DACA-A8874D63272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9A519BD-EF12-1665-C70F-800EDD56283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C7EAACC-2D1B-CBC6-7B33-24EA317A227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5D08A92-F6BF-973C-A57D-FF58D4C9C4E0}"/>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37E843E-761D-7C74-4C7C-1E40AD6D3CC1}"/>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497A076-205E-FEAE-8603-B68CF43D542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7026AEB7-8B66-62F4-2D39-9386F8C45BF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B4B5DB99-9BC5-D50E-9428-54D3EDC41EB9}"/>
              </a:ext>
            </a:extLst>
          </p:cNvPr>
          <p:cNvSpPr>
            <a:spLocks noGrp="1"/>
          </p:cNvSpPr>
          <p:nvPr>
            <p:ph type="subTitle" idx="1"/>
          </p:nvPr>
        </p:nvSpPr>
        <p:spPr>
          <a:xfrm>
            <a:off x="1149959" y="1867044"/>
            <a:ext cx="9409481" cy="1171944"/>
          </a:xfrm>
        </p:spPr>
        <p:txBody>
          <a:bodyPr>
            <a:noAutofit/>
          </a:bodyPr>
          <a:lstStyle/>
          <a:p>
            <a:pPr marL="25400" indent="0" algn="l">
              <a:lnSpc>
                <a:spcPct val="170000"/>
              </a:lnSpc>
            </a:pPr>
            <a:r>
              <a:rPr lang="en-US" sz="2800" dirty="0">
                <a:solidFill>
                  <a:schemeClr val="tx1"/>
                </a:solidFill>
                <a:latin typeface="Bricolage Grotesque" panose="020B0604020202020204" charset="0"/>
              </a:rPr>
              <a:t>Απομεσολάβηση: </a:t>
            </a:r>
          </a:p>
          <a:p>
            <a:pPr marL="25400" indent="0" algn="l">
              <a:lnSpc>
                <a:spcPct val="170000"/>
              </a:lnSpc>
            </a:pPr>
            <a:r>
              <a:rPr lang="en-US" sz="2800" dirty="0">
                <a:solidFill>
                  <a:schemeClr val="tx1"/>
                </a:solidFill>
                <a:latin typeface="Bricolage Grotesque" panose="020B0604020202020204" charset="0"/>
              </a:rPr>
              <a:t>η έννοια της απομεσολάβησης, που αρχικά εμφανίστηκε στην οικονομία και τη χρηματοοικονομία, μπορεί να οριστεί ως η δραστηριότητα της κατάργησης των μεσαζόντων. </a:t>
            </a:r>
          </a:p>
          <a:p>
            <a:pPr marL="25400" indent="0" algn="l">
              <a:lnSpc>
                <a:spcPct val="170000"/>
              </a:lnSpc>
            </a:pPr>
            <a:r>
              <a:rPr lang="en-US" sz="2800" dirty="0">
                <a:solidFill>
                  <a:schemeClr val="tx1"/>
                </a:solidFill>
                <a:latin typeface="Bricolage Grotesque" panose="020B0604020202020204" charset="0"/>
              </a:rPr>
              <a:t>Όσον αφορά την πληροφόρηση, την επικοινωνία και τα μέσα ενημέρωσης, σημαίνει την υπέρβαση ή την παράκαμψη εμπειρογνωμόνων όπως δημοσιογράφοι ή ιδρύματα και οργανισμοί όπως ραδιοτηλεοπτικές εταιρείες, οι οποίοι μπορούν να παρέχουν μορφές επαλήθευσης.</a:t>
            </a:r>
          </a:p>
          <a:p>
            <a:pPr marL="482600" indent="-457200" algn="l">
              <a:lnSpc>
                <a:spcPct val="170000"/>
              </a:lnSpc>
              <a:buFontTx/>
              <a:buChar char="-"/>
            </a:pPr>
            <a:endParaRPr lang="en-US" sz="2800" dirty="0">
              <a:solidFill>
                <a:schemeClr val="tx1"/>
              </a:solidFill>
              <a:latin typeface="Bricolage Grotesque" panose="020B0604020202020204" charset="0"/>
            </a:endParaRPr>
          </a:p>
        </p:txBody>
      </p:sp>
    </p:spTree>
    <p:extLst>
      <p:ext uri="{BB962C8B-B14F-4D97-AF65-F5344CB8AC3E}">
        <p14:creationId xmlns:p14="http://schemas.microsoft.com/office/powerpoint/2010/main" val="29493877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698EE-F64C-AE6D-D2D0-7AF1D4C3D04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3BA3B8-619A-DF25-32D6-F4311660F34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Νέες πτυχές της παραπληροφόρησης σήμερα</a:t>
            </a:r>
          </a:p>
        </p:txBody>
      </p:sp>
      <p:sp>
        <p:nvSpPr>
          <p:cNvPr id="4" name="Google Shape;118;p2">
            <a:extLst>
              <a:ext uri="{FF2B5EF4-FFF2-40B4-BE49-F238E27FC236}">
                <a16:creationId xmlns:a16="http://schemas.microsoft.com/office/drawing/2014/main" id="{FD8BD662-F11F-66F9-1BD4-71C34A79DDA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0FD720A-0A0E-B0DA-6E8B-106BCA867E7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AE33F0BB-B51D-C6F4-FDD9-7F67AA83E77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D57FC68-56C7-1E4F-320A-18F15C3E584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F53B119-B764-E543-ABA5-885B23FBE3F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5534CBB-A5C5-8ED0-A562-F4E49D752B46}"/>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5A6B3FE-AA43-35CD-5CE5-076AE0C2E520}"/>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B1A452D0-06D3-1D46-2BBC-281B2A0B5FF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6ACA692-7852-5122-621D-071440CD7F9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4831774-7019-340D-86FB-E38B8AE7ECD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9F7BFDE-1CCF-3522-F9DC-2C44ECED4B57}"/>
              </a:ext>
            </a:extLst>
          </p:cNvPr>
          <p:cNvSpPr>
            <a:spLocks noGrp="1"/>
          </p:cNvSpPr>
          <p:nvPr>
            <p:ph type="subTitle" idx="1"/>
          </p:nvPr>
        </p:nvSpPr>
        <p:spPr>
          <a:xfrm>
            <a:off x="1200064" y="2950920"/>
            <a:ext cx="8111606"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Οικονομία συνδέσμων</a:t>
            </a:r>
          </a:p>
          <a:p>
            <a:pPr marL="482600" indent="-457200" algn="l">
              <a:lnSpc>
                <a:spcPct val="170000"/>
              </a:lnSpc>
              <a:buFontTx/>
              <a:buChar char="-"/>
            </a:pPr>
            <a:r>
              <a:rPr lang="en-US" dirty="0">
                <a:solidFill>
                  <a:schemeClr val="tx1"/>
                </a:solidFill>
                <a:latin typeface="Bricolage Grotesque" panose="020B0604020202020204" charset="0"/>
              </a:rPr>
              <a:t>Οικονομία της συμπάθειας</a:t>
            </a:r>
          </a:p>
        </p:txBody>
      </p:sp>
      <p:sp>
        <p:nvSpPr>
          <p:cNvPr id="16" name="CasellaDiTesto 15">
            <a:extLst>
              <a:ext uri="{FF2B5EF4-FFF2-40B4-BE49-F238E27FC236}">
                <a16:creationId xmlns:a16="http://schemas.microsoft.com/office/drawing/2014/main" id="{1C6D3E71-71EB-5555-E704-34A9070F34E4}"/>
              </a:ext>
            </a:extLst>
          </p:cNvPr>
          <p:cNvSpPr txBox="1"/>
          <p:nvPr/>
        </p:nvSpPr>
        <p:spPr>
          <a:xfrm>
            <a:off x="1615440" y="9895279"/>
            <a:ext cx="16672560" cy="307777"/>
          </a:xfrm>
          <a:prstGeom prst="rect">
            <a:avLst/>
          </a:prstGeom>
          <a:noFill/>
        </p:spPr>
        <p:txBody>
          <a:bodyPr wrap="square">
            <a:spAutoFit/>
          </a:bodyPr>
          <a:lstStyle/>
          <a:p>
            <a:pPr algn="r"/>
            <a:r>
              <a:rPr lang="it-IT" dirty="0"/>
              <a:t>Πηγή: Gray, Jonathan, Liliana </a:t>
            </a:r>
            <a:r>
              <a:rPr lang="it-IT" dirty="0" err="1"/>
              <a:t>Bounegru </a:t>
            </a:r>
            <a:r>
              <a:rPr lang="it-IT" dirty="0"/>
              <a:t>και Tommaso Venturini. 2020. «Fake News» </a:t>
            </a:r>
            <a:r>
              <a:rPr lang="it-IT" dirty="0" err="1"/>
              <a:t>as Infrastructural Uncanny</a:t>
            </a:r>
            <a:r>
              <a:rPr lang="it-IT" dirty="0"/>
              <a:t>. </a:t>
            </a:r>
            <a:r>
              <a:rPr lang="it-IT" i="1" dirty="0"/>
              <a:t>New Media &amp; Society</a:t>
            </a:r>
            <a:r>
              <a:rPr lang="it-IT" dirty="0"/>
              <a:t> 22 (2): 317–41. https://doi.org/10.1177/1461444819856912.</a:t>
            </a:r>
            <a:endParaRPr lang="en-US" dirty="0"/>
          </a:p>
        </p:txBody>
      </p:sp>
    </p:spTree>
    <p:extLst>
      <p:ext uri="{BB962C8B-B14F-4D97-AF65-F5344CB8AC3E}">
        <p14:creationId xmlns:p14="http://schemas.microsoft.com/office/powerpoint/2010/main" val="35707670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3E7E1-A107-D332-A796-17D839E3019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3C5032B-F72D-6DC9-95E2-622EB9116559}"/>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Νέες πτυχές της παραπληροφόρησης σήμερα</a:t>
            </a:r>
          </a:p>
        </p:txBody>
      </p:sp>
      <p:sp>
        <p:nvSpPr>
          <p:cNvPr id="4" name="Google Shape;118;p2">
            <a:extLst>
              <a:ext uri="{FF2B5EF4-FFF2-40B4-BE49-F238E27FC236}">
                <a16:creationId xmlns:a16="http://schemas.microsoft.com/office/drawing/2014/main" id="{5FE33FA6-16FE-BA55-B53D-A10E610D5B9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83F1132-A546-9F73-E393-F02976AC4A8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B4B288E-53C8-BCF5-6014-FF07491D78F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F0F67BB-6337-AAD7-0A47-4270A111780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FB9C626-3DCF-59C7-BA8D-6F1F392F247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02E354C-A96F-AED9-E97D-8FCB6CB7808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187C7A1-890B-1657-8F0F-CDCEF8C27034}"/>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59F439C-EBC3-001D-615B-33B13BED2F9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7C06D7A-F9EB-50CA-2833-6C09E03D933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598168F-E690-5C25-4B14-AA872181D8E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E9C7D8E5-54E8-C863-3730-9416DAC21B80}"/>
              </a:ext>
            </a:extLst>
          </p:cNvPr>
          <p:cNvSpPr>
            <a:spLocks noGrp="1"/>
          </p:cNvSpPr>
          <p:nvPr>
            <p:ph type="subTitle" idx="1"/>
          </p:nvPr>
        </p:nvSpPr>
        <p:spPr>
          <a:xfrm>
            <a:off x="1200064" y="2950920"/>
            <a:ext cx="8111606"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Οικονομία των συνδέσμων</a:t>
            </a:r>
          </a:p>
          <a:p>
            <a:pPr marL="939800" lvl="1" indent="-457200" algn="l">
              <a:lnSpc>
                <a:spcPct val="170000"/>
              </a:lnSpc>
              <a:buFontTx/>
              <a:buChar char="-"/>
            </a:pPr>
            <a:r>
              <a:rPr lang="en-US" dirty="0">
                <a:solidFill>
                  <a:schemeClr val="tx1"/>
                </a:solidFill>
                <a:latin typeface="Bricolage Grotesque" panose="020B0604020202020204" charset="0"/>
              </a:rPr>
              <a:t>Αλγόριθμοι + σύνδεσμοι: οι ιστότοποι με τους περισσότερους συνδέσμους βρίσκονται στην κορυφή των αναζητήσεων. </a:t>
            </a:r>
          </a:p>
          <a:p>
            <a:pPr marL="1397000" lvl="2" indent="-457200" algn="l">
              <a:lnSpc>
                <a:spcPct val="170000"/>
              </a:lnSpc>
              <a:buFontTx/>
              <a:buChar char="-"/>
            </a:pPr>
            <a:r>
              <a:rPr lang="en-US" sz="2800" dirty="0">
                <a:solidFill>
                  <a:schemeClr val="tx1"/>
                </a:solidFill>
                <a:latin typeface="Bricolage Grotesque" panose="020B0604020202020204" charset="0"/>
              </a:rPr>
              <a:t>Τα αποτελέσματα των αναζητήσεων στις μηχανές αναζήτησης δεν αναδεικνύουν αυτό που είναι πραγματικά πιο σχετικό, αλλά αυτό που είναι πιο συνδεδεμένο.</a:t>
            </a:r>
            <a:endParaRPr lang="en-US" dirty="0">
              <a:solidFill>
                <a:schemeClr val="tx1"/>
              </a:solidFill>
              <a:latin typeface="Bricolage Grotesque" panose="020B0604020202020204" charset="0"/>
            </a:endParaRPr>
          </a:p>
        </p:txBody>
      </p:sp>
      <p:sp>
        <p:nvSpPr>
          <p:cNvPr id="16" name="CasellaDiTesto 15">
            <a:extLst>
              <a:ext uri="{FF2B5EF4-FFF2-40B4-BE49-F238E27FC236}">
                <a16:creationId xmlns:a16="http://schemas.microsoft.com/office/drawing/2014/main" id="{B7948CA4-DC3D-17E9-CE70-FAEAEF91926E}"/>
              </a:ext>
            </a:extLst>
          </p:cNvPr>
          <p:cNvSpPr txBox="1"/>
          <p:nvPr/>
        </p:nvSpPr>
        <p:spPr>
          <a:xfrm>
            <a:off x="1615440" y="9895279"/>
            <a:ext cx="16672560" cy="307777"/>
          </a:xfrm>
          <a:prstGeom prst="rect">
            <a:avLst/>
          </a:prstGeom>
          <a:noFill/>
        </p:spPr>
        <p:txBody>
          <a:bodyPr wrap="square">
            <a:spAutoFit/>
          </a:bodyPr>
          <a:lstStyle/>
          <a:p>
            <a:pPr algn="r"/>
            <a:r>
              <a:rPr lang="it-IT" dirty="0"/>
              <a:t>Πηγή: Gray, Jonathan, Liliana </a:t>
            </a:r>
            <a:r>
              <a:rPr lang="it-IT" dirty="0" err="1"/>
              <a:t>Bounegru </a:t>
            </a:r>
            <a:r>
              <a:rPr lang="it-IT" dirty="0"/>
              <a:t>και Tommaso Venturini. 2020. «Fake News» </a:t>
            </a:r>
            <a:r>
              <a:rPr lang="it-IT" dirty="0" err="1"/>
              <a:t>as Infrastructural Uncanny</a:t>
            </a:r>
            <a:r>
              <a:rPr lang="it-IT" dirty="0"/>
              <a:t>. </a:t>
            </a:r>
            <a:r>
              <a:rPr lang="it-IT" i="1" dirty="0"/>
              <a:t>New Media &amp; Society</a:t>
            </a:r>
            <a:r>
              <a:rPr lang="it-IT" dirty="0"/>
              <a:t> 22 (2): 317–41. https://doi.org/10.1177/1461444819856912.</a:t>
            </a:r>
            <a:endParaRPr lang="en-US" dirty="0"/>
          </a:p>
        </p:txBody>
      </p:sp>
    </p:spTree>
    <p:extLst>
      <p:ext uri="{BB962C8B-B14F-4D97-AF65-F5344CB8AC3E}">
        <p14:creationId xmlns:p14="http://schemas.microsoft.com/office/powerpoint/2010/main" val="4408091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224FD-0952-426C-0962-91A98B8BA49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B49DE43-8A5E-97C3-BEC9-01FF13F0F30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Νέες πτυχές της παραπληροφόρησης σήμερα</a:t>
            </a:r>
          </a:p>
        </p:txBody>
      </p:sp>
      <p:sp>
        <p:nvSpPr>
          <p:cNvPr id="4" name="Google Shape;118;p2">
            <a:extLst>
              <a:ext uri="{FF2B5EF4-FFF2-40B4-BE49-F238E27FC236}">
                <a16:creationId xmlns:a16="http://schemas.microsoft.com/office/drawing/2014/main" id="{65539E84-C0B8-8682-A291-65943F7506B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1998AC8-D3CF-D783-9CCE-9D4AAEE2090B}"/>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AE15E37-77C2-4E11-86A1-911F4F557A9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D17FE21-A6D1-AE7B-5DCF-38BF61195F7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328C72A-0E63-786D-5DB3-EE1444F96165}"/>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9414DAF-5ACA-41F6-600B-CBF4CC5DF47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71C1F25-D6AF-48CD-6065-3A529620CD1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1AA2822-AB24-F168-2A49-52C8F2528DA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CA64D95-FD77-36F6-C396-64FFBFE7FE3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F917E86-63F9-6B1D-7CE4-A5406639F21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1B276B16-0E4C-75DA-5D7F-3E0413A22A0A}"/>
              </a:ext>
            </a:extLst>
          </p:cNvPr>
          <p:cNvSpPr>
            <a:spLocks noGrp="1"/>
          </p:cNvSpPr>
          <p:nvPr>
            <p:ph type="subTitle" idx="1"/>
          </p:nvPr>
        </p:nvSpPr>
        <p:spPr>
          <a:xfrm>
            <a:off x="1200064" y="2950920"/>
            <a:ext cx="8111606"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Όπως και στην οικονομία</a:t>
            </a:r>
          </a:p>
          <a:p>
            <a:pPr marL="939800" lvl="1" indent="-457200" algn="l">
              <a:lnSpc>
                <a:spcPct val="170000"/>
              </a:lnSpc>
              <a:buFontTx/>
              <a:buChar char="-"/>
            </a:pPr>
            <a:r>
              <a:rPr lang="en-US" dirty="0">
                <a:solidFill>
                  <a:schemeClr val="tx1"/>
                </a:solidFill>
                <a:latin typeface="Bricolage Grotesque" panose="020B0604020202020204" charset="0"/>
              </a:rPr>
              <a:t>οι πιο δημοφιλείς ηθοποιοί είναι εκείνοι που λαμβάνουν περισσότερα «likes»</a:t>
            </a:r>
          </a:p>
          <a:p>
            <a:pPr marL="939800" lvl="1" indent="-457200" algn="l">
              <a:lnSpc>
                <a:spcPct val="170000"/>
              </a:lnSpc>
              <a:buFontTx/>
              <a:buChar char="-"/>
            </a:pPr>
            <a:r>
              <a:rPr lang="en-US" dirty="0">
                <a:solidFill>
                  <a:schemeClr val="tx1"/>
                </a:solidFill>
                <a:latin typeface="Bricolage Grotesque" panose="020B0604020202020204" charset="0"/>
              </a:rPr>
              <a:t>μέσω αλγορίθμων ο χρήστης θα τροφοδοτείται με περιεχόμενο παρόμοιο με αυτό που «άρεσε»</a:t>
            </a:r>
          </a:p>
          <a:p>
            <a:pPr marL="482600" indent="-457200" algn="l">
              <a:lnSpc>
                <a:spcPct val="170000"/>
              </a:lnSpc>
              <a:buFontTx/>
              <a:buChar char="-"/>
            </a:pPr>
            <a:endParaRPr lang="en-US" dirty="0">
              <a:solidFill>
                <a:schemeClr val="tx1"/>
              </a:solidFill>
              <a:latin typeface="Bricolage Grotesque" panose="020B0604020202020204" charset="0"/>
            </a:endParaRP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
        <p:nvSpPr>
          <p:cNvPr id="16" name="CasellaDiTesto 15">
            <a:extLst>
              <a:ext uri="{FF2B5EF4-FFF2-40B4-BE49-F238E27FC236}">
                <a16:creationId xmlns:a16="http://schemas.microsoft.com/office/drawing/2014/main" id="{2B364BCA-CFFF-4304-64C4-AEA39EA6DB16}"/>
              </a:ext>
            </a:extLst>
          </p:cNvPr>
          <p:cNvSpPr txBox="1"/>
          <p:nvPr/>
        </p:nvSpPr>
        <p:spPr>
          <a:xfrm>
            <a:off x="1615440" y="9895279"/>
            <a:ext cx="16672560" cy="307777"/>
          </a:xfrm>
          <a:prstGeom prst="rect">
            <a:avLst/>
          </a:prstGeom>
          <a:noFill/>
        </p:spPr>
        <p:txBody>
          <a:bodyPr wrap="square">
            <a:spAutoFit/>
          </a:bodyPr>
          <a:lstStyle/>
          <a:p>
            <a:pPr algn="r"/>
            <a:r>
              <a:rPr lang="it-IT" dirty="0"/>
              <a:t>Πηγή: Gray, Jonathan, Liliana </a:t>
            </a:r>
            <a:r>
              <a:rPr lang="it-IT" dirty="0" err="1"/>
              <a:t>Bounegru </a:t>
            </a:r>
            <a:r>
              <a:rPr lang="it-IT" dirty="0"/>
              <a:t>και Tommaso Venturini. 2020. «Fake News» </a:t>
            </a:r>
            <a:r>
              <a:rPr lang="it-IT" dirty="0" err="1"/>
              <a:t>as Infrastructural Uncanny</a:t>
            </a:r>
            <a:r>
              <a:rPr lang="it-IT" dirty="0"/>
              <a:t>. </a:t>
            </a:r>
            <a:r>
              <a:rPr lang="it-IT" i="1" dirty="0"/>
              <a:t>New Media &amp; Society</a:t>
            </a:r>
            <a:r>
              <a:rPr lang="it-IT" dirty="0"/>
              <a:t> 22 (2): 317–41. https://doi.org/10.1177/1461444819856912.</a:t>
            </a:r>
            <a:endParaRPr lang="en-US" dirty="0"/>
          </a:p>
        </p:txBody>
      </p:sp>
    </p:spTree>
    <p:extLst>
      <p:ext uri="{BB962C8B-B14F-4D97-AF65-F5344CB8AC3E}">
        <p14:creationId xmlns:p14="http://schemas.microsoft.com/office/powerpoint/2010/main" val="39247416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0AB09-9371-4B62-4888-C0E3D3E4F28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2933836-715E-B126-1B0D-BBFFE4BB0CC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Νέες πτυχές της παραπληροφόρησης σήμερα</a:t>
            </a:r>
          </a:p>
        </p:txBody>
      </p:sp>
      <p:sp>
        <p:nvSpPr>
          <p:cNvPr id="4" name="Google Shape;118;p2">
            <a:extLst>
              <a:ext uri="{FF2B5EF4-FFF2-40B4-BE49-F238E27FC236}">
                <a16:creationId xmlns:a16="http://schemas.microsoft.com/office/drawing/2014/main" id="{BD0275E1-6BD8-DFFE-840A-5647E3C0F76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0D5CA36-D45D-7768-8DD4-8646522EF51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8368DAF7-9F13-1265-ED91-CC31FCB2E82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4A3BF19-D6F3-13A7-C0BF-0AB9AAF4CDF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92CBF87-80D0-FCC4-AAFC-4BF5C0C7F2D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0AC7332-60A6-A5D1-0BFE-AFDD6F9DE844}"/>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C69947A-0FEB-4E39-EC45-FE83A93FB0A6}"/>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FC427CF-ECAD-8DA2-F97A-0DFA1DB8B53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D9DDF44-6B4E-6221-9090-C4AEC3EF446D}"/>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80FAA62-029B-0241-F08B-10781026530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0D55F58B-8362-463A-8132-BFC1BA807A00}"/>
              </a:ext>
            </a:extLst>
          </p:cNvPr>
          <p:cNvSpPr>
            <a:spLocks noGrp="1"/>
          </p:cNvSpPr>
          <p:nvPr>
            <p:ph type="subTitle" idx="1"/>
          </p:nvPr>
        </p:nvSpPr>
        <p:spPr>
          <a:xfrm>
            <a:off x="1200064" y="2950920"/>
            <a:ext cx="3660035"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Οικονομία συνδέσμων</a:t>
            </a:r>
          </a:p>
          <a:p>
            <a:pPr marL="482600" indent="-457200" algn="l">
              <a:lnSpc>
                <a:spcPct val="170000"/>
              </a:lnSpc>
              <a:buFontTx/>
              <a:buChar char="-"/>
            </a:pPr>
            <a:r>
              <a:rPr lang="en-US" dirty="0">
                <a:solidFill>
                  <a:schemeClr val="tx1"/>
                </a:solidFill>
                <a:latin typeface="Bricolage Grotesque" panose="020B0604020202020204" charset="0"/>
              </a:rPr>
              <a:t>Οικονομία των «μου αρέσει»</a:t>
            </a:r>
          </a:p>
        </p:txBody>
      </p:sp>
      <p:sp>
        <p:nvSpPr>
          <p:cNvPr id="16" name="CasellaDiTesto 15">
            <a:extLst>
              <a:ext uri="{FF2B5EF4-FFF2-40B4-BE49-F238E27FC236}">
                <a16:creationId xmlns:a16="http://schemas.microsoft.com/office/drawing/2014/main" id="{00FAB07C-BEF8-FF2E-4DA5-0F1D9885AFA5}"/>
              </a:ext>
            </a:extLst>
          </p:cNvPr>
          <p:cNvSpPr txBox="1"/>
          <p:nvPr/>
        </p:nvSpPr>
        <p:spPr>
          <a:xfrm>
            <a:off x="1615440" y="9763780"/>
            <a:ext cx="16672560" cy="523220"/>
          </a:xfrm>
          <a:prstGeom prst="rect">
            <a:avLst/>
          </a:prstGeom>
          <a:noFill/>
        </p:spPr>
        <p:txBody>
          <a:bodyPr wrap="square">
            <a:spAutoFit/>
          </a:bodyPr>
          <a:lstStyle/>
          <a:p>
            <a:pPr algn="r"/>
            <a:r>
              <a:rPr lang="en-US" noProof="0" dirty="0"/>
              <a:t>Βλ. ενότητα «Πληροφοριακή και δημοσιογραφική παιδεία»</a:t>
            </a:r>
          </a:p>
          <a:p>
            <a:pPr algn="r"/>
            <a:r>
              <a:rPr lang="en-US" noProof="0" dirty="0"/>
              <a:t>Πηγή: Gray, Jonathan, Liliana </a:t>
            </a:r>
            <a:r>
              <a:rPr lang="en-US" noProof="0" dirty="0" err="1"/>
              <a:t>Bounegru </a:t>
            </a:r>
            <a:r>
              <a:rPr lang="en-US" noProof="0" dirty="0"/>
              <a:t>και Tommaso Venturini. 2020. «Fake News» as Infrastructural Uncanny. </a:t>
            </a:r>
            <a:r>
              <a:rPr lang="en-US" i="1" noProof="0" dirty="0"/>
              <a:t>New Media &amp; Society</a:t>
            </a:r>
            <a:r>
              <a:rPr lang="en-US" noProof="0" dirty="0"/>
              <a:t> 22 (2): 317–41. https://doi.org/10.1177/1461444819856912.</a:t>
            </a:r>
          </a:p>
        </p:txBody>
      </p:sp>
      <p:cxnSp>
        <p:nvCxnSpPr>
          <p:cNvPr id="14" name="Connettore 2 13">
            <a:extLst>
              <a:ext uri="{FF2B5EF4-FFF2-40B4-BE49-F238E27FC236}">
                <a16:creationId xmlns:a16="http://schemas.microsoft.com/office/drawing/2014/main" id="{CA0BB879-4797-0FE2-9F27-156A3AE690E7}"/>
              </a:ext>
            </a:extLst>
          </p:cNvPr>
          <p:cNvCxnSpPr>
            <a:cxnSpLocks/>
          </p:cNvCxnSpPr>
          <p:nvPr/>
        </p:nvCxnSpPr>
        <p:spPr>
          <a:xfrm>
            <a:off x="4860099" y="3582444"/>
            <a:ext cx="1252602" cy="562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Connettore 2 16">
            <a:extLst>
              <a:ext uri="{FF2B5EF4-FFF2-40B4-BE49-F238E27FC236}">
                <a16:creationId xmlns:a16="http://schemas.microsoft.com/office/drawing/2014/main" id="{AE8B7CFE-3D76-47D4-6F96-253DA345AFB5}"/>
              </a:ext>
            </a:extLst>
          </p:cNvPr>
          <p:cNvCxnSpPr>
            <a:cxnSpLocks/>
          </p:cNvCxnSpPr>
          <p:nvPr/>
        </p:nvCxnSpPr>
        <p:spPr>
          <a:xfrm flipV="1">
            <a:off x="4860099" y="3646665"/>
            <a:ext cx="1252602" cy="88984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2" name="Υπότιτλος 2">
            <a:extLst>
              <a:ext uri="{FF2B5EF4-FFF2-40B4-BE49-F238E27FC236}">
                <a16:creationId xmlns:a16="http://schemas.microsoft.com/office/drawing/2014/main" id="{CE0F8DCF-5715-88C5-805D-BAD538393C09}"/>
              </a:ext>
            </a:extLst>
          </p:cNvPr>
          <p:cNvSpPr txBox="1">
            <a:spLocks/>
          </p:cNvSpPr>
          <p:nvPr/>
        </p:nvSpPr>
        <p:spPr>
          <a:xfrm>
            <a:off x="6112701" y="2960333"/>
            <a:ext cx="606260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Περιεχόμενο σχεδιασμένο για να συνδέεται ή να συνδεθεί</a:t>
            </a:r>
          </a:p>
        </p:txBody>
      </p:sp>
      <p:cxnSp>
        <p:nvCxnSpPr>
          <p:cNvPr id="29" name="Connettore 2 28">
            <a:extLst>
              <a:ext uri="{FF2B5EF4-FFF2-40B4-BE49-F238E27FC236}">
                <a16:creationId xmlns:a16="http://schemas.microsoft.com/office/drawing/2014/main" id="{1265F5F4-9F83-92B9-2F50-295633078B25}"/>
              </a:ext>
            </a:extLst>
          </p:cNvPr>
          <p:cNvCxnSpPr>
            <a:cxnSpLocks/>
          </p:cNvCxnSpPr>
          <p:nvPr/>
        </p:nvCxnSpPr>
        <p:spPr>
          <a:xfrm>
            <a:off x="4860099" y="3766491"/>
            <a:ext cx="1252602" cy="7700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2" name="Connettore 2 31">
            <a:extLst>
              <a:ext uri="{FF2B5EF4-FFF2-40B4-BE49-F238E27FC236}">
                <a16:creationId xmlns:a16="http://schemas.microsoft.com/office/drawing/2014/main" id="{FA4D07B4-D828-6C49-BB58-3FF18706D459}"/>
              </a:ext>
            </a:extLst>
          </p:cNvPr>
          <p:cNvCxnSpPr>
            <a:cxnSpLocks/>
          </p:cNvCxnSpPr>
          <p:nvPr/>
        </p:nvCxnSpPr>
        <p:spPr>
          <a:xfrm flipV="1">
            <a:off x="4860099" y="4544438"/>
            <a:ext cx="1252602" cy="17049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Υπότιτλος 2">
            <a:extLst>
              <a:ext uri="{FF2B5EF4-FFF2-40B4-BE49-F238E27FC236}">
                <a16:creationId xmlns:a16="http://schemas.microsoft.com/office/drawing/2014/main" id="{00747962-230A-0010-8541-7A94ACAEE458}"/>
              </a:ext>
            </a:extLst>
          </p:cNvPr>
          <p:cNvSpPr txBox="1">
            <a:spLocks/>
          </p:cNvSpPr>
          <p:nvPr/>
        </p:nvSpPr>
        <p:spPr>
          <a:xfrm>
            <a:off x="6112700" y="4136297"/>
            <a:ext cx="6443573"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Δημιουργία ομοιογενούς ομάδας περιεχομένου και χρηστών </a:t>
            </a:r>
          </a:p>
        </p:txBody>
      </p:sp>
      <p:cxnSp>
        <p:nvCxnSpPr>
          <p:cNvPr id="41" name="Connettore 2 40">
            <a:extLst>
              <a:ext uri="{FF2B5EF4-FFF2-40B4-BE49-F238E27FC236}">
                <a16:creationId xmlns:a16="http://schemas.microsoft.com/office/drawing/2014/main" id="{C2F25110-006E-FA20-8DE8-64300385044C}"/>
              </a:ext>
            </a:extLst>
          </p:cNvPr>
          <p:cNvCxnSpPr>
            <a:cxnSpLocks/>
          </p:cNvCxnSpPr>
          <p:nvPr/>
        </p:nvCxnSpPr>
        <p:spPr>
          <a:xfrm>
            <a:off x="11929972" y="4688816"/>
            <a:ext cx="1295374" cy="2611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3" name="Υπότιτλος 2">
            <a:extLst>
              <a:ext uri="{FF2B5EF4-FFF2-40B4-BE49-F238E27FC236}">
                <a16:creationId xmlns:a16="http://schemas.microsoft.com/office/drawing/2014/main" id="{EE1CDD3B-BAE2-81D8-CAE5-7ABFF21DA829}"/>
              </a:ext>
            </a:extLst>
          </p:cNvPr>
          <p:cNvSpPr txBox="1">
            <a:spLocks/>
          </p:cNvSpPr>
          <p:nvPr/>
        </p:nvSpPr>
        <p:spPr>
          <a:xfrm>
            <a:off x="13346124" y="4329758"/>
            <a:ext cx="3291495" cy="7703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Επαναληπτικές αίθουσες</a:t>
            </a:r>
          </a:p>
        </p:txBody>
      </p:sp>
    </p:spTree>
    <p:extLst>
      <p:ext uri="{BB962C8B-B14F-4D97-AF65-F5344CB8AC3E}">
        <p14:creationId xmlns:p14="http://schemas.microsoft.com/office/powerpoint/2010/main" val="3170854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C5CE8-6E33-AA21-25BE-4B348EC844D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1BBD9F5-6721-032D-2D63-9BC6CDA8B03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Νέες πτυχές της παραπληροφόρησης σήμερα</a:t>
            </a:r>
          </a:p>
        </p:txBody>
      </p:sp>
      <p:sp>
        <p:nvSpPr>
          <p:cNvPr id="4" name="Google Shape;118;p2">
            <a:extLst>
              <a:ext uri="{FF2B5EF4-FFF2-40B4-BE49-F238E27FC236}">
                <a16:creationId xmlns:a16="http://schemas.microsoft.com/office/drawing/2014/main" id="{FFE16BBA-0AAB-8892-6AE4-6A06D706165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05F683F-3C4E-15A2-55EC-69843FB5884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7148360-4FFF-36B2-CB39-8BEBDCA9867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F08410B-CD15-88C6-9D06-159D13AC765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DB341AA-509B-47E9-EF69-3A01F092C04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657809E-F58B-539F-7039-AD766B30A7D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83348EB-CB23-7404-8947-48C9EDE0715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D920204-ABFB-5D2A-79D2-96D9D62C20F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35AD773-011F-A65B-6943-1FC99E685C9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4D98BAB-73E1-7CAE-1693-69FFA3F938E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55A652E0-B974-74B0-5681-05F78ED6DA13}"/>
              </a:ext>
            </a:extLst>
          </p:cNvPr>
          <p:cNvSpPr>
            <a:spLocks noGrp="1"/>
          </p:cNvSpPr>
          <p:nvPr>
            <p:ph type="subTitle" idx="1"/>
          </p:nvPr>
        </p:nvSpPr>
        <p:spPr>
          <a:xfrm>
            <a:off x="1200064" y="2950920"/>
            <a:ext cx="6285810"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Η διάδοση της παραπληροφόρησης είναι επομένως υποδομική.</a:t>
            </a:r>
          </a:p>
          <a:p>
            <a:pPr marL="25400" indent="0" algn="l">
              <a:lnSpc>
                <a:spcPct val="170000"/>
              </a:lnSpc>
            </a:pPr>
            <a:r>
              <a:rPr lang="en-US" dirty="0">
                <a:solidFill>
                  <a:schemeClr val="tx1"/>
                </a:solidFill>
                <a:latin typeface="Bricolage Grotesque" panose="020B0604020202020204" charset="0"/>
              </a:rPr>
              <a:t>Οι χρήστες συμβάλλουν, αλλά δεν είναι οι μόνοι υπεύθυνοι παράγοντες.</a:t>
            </a:r>
          </a:p>
          <a:p>
            <a:pPr marL="25400" indent="0" algn="l">
              <a:lnSpc>
                <a:spcPct val="170000"/>
              </a:lnSpc>
            </a:pPr>
            <a:endParaRPr lang="en-US" dirty="0">
              <a:solidFill>
                <a:schemeClr val="tx1"/>
              </a:solidFill>
              <a:latin typeface="Bricolage Grotesque" panose="020B0604020202020204" charset="0"/>
            </a:endParaRPr>
          </a:p>
        </p:txBody>
      </p:sp>
      <p:sp>
        <p:nvSpPr>
          <p:cNvPr id="16" name="CasellaDiTesto 15">
            <a:extLst>
              <a:ext uri="{FF2B5EF4-FFF2-40B4-BE49-F238E27FC236}">
                <a16:creationId xmlns:a16="http://schemas.microsoft.com/office/drawing/2014/main" id="{5C5F2B86-225B-01C3-E6D4-FC9497B9F380}"/>
              </a:ext>
            </a:extLst>
          </p:cNvPr>
          <p:cNvSpPr txBox="1"/>
          <p:nvPr/>
        </p:nvSpPr>
        <p:spPr>
          <a:xfrm>
            <a:off x="1615440" y="9895279"/>
            <a:ext cx="16672560" cy="307777"/>
          </a:xfrm>
          <a:prstGeom prst="rect">
            <a:avLst/>
          </a:prstGeom>
          <a:noFill/>
        </p:spPr>
        <p:txBody>
          <a:bodyPr wrap="square">
            <a:spAutoFit/>
          </a:bodyPr>
          <a:lstStyle/>
          <a:p>
            <a:pPr algn="r"/>
            <a:r>
              <a:rPr lang="it-IT" dirty="0"/>
              <a:t>Πηγή: Gray, Jonathan, Liliana </a:t>
            </a:r>
            <a:r>
              <a:rPr lang="it-IT" dirty="0" err="1"/>
              <a:t>Bounegru </a:t>
            </a:r>
            <a:r>
              <a:rPr lang="it-IT" dirty="0"/>
              <a:t>και Tommaso Venturini. 2020. «Fake News» </a:t>
            </a:r>
            <a:r>
              <a:rPr lang="it-IT" dirty="0" err="1"/>
              <a:t>as Infrastructural Uncanny</a:t>
            </a:r>
            <a:r>
              <a:rPr lang="it-IT" dirty="0"/>
              <a:t>. </a:t>
            </a:r>
            <a:r>
              <a:rPr lang="it-IT" i="1" dirty="0"/>
              <a:t>New Media &amp; Society</a:t>
            </a:r>
            <a:r>
              <a:rPr lang="it-IT" dirty="0"/>
              <a:t> 22 (2): 317–41. https://doi.org/10.1177/1461444819856912.</a:t>
            </a:r>
            <a:endParaRPr lang="en-US" dirty="0"/>
          </a:p>
        </p:txBody>
      </p:sp>
    </p:spTree>
    <p:extLst>
      <p:ext uri="{BB962C8B-B14F-4D97-AF65-F5344CB8AC3E}">
        <p14:creationId xmlns:p14="http://schemas.microsoft.com/office/powerpoint/2010/main" val="1972296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3C42E-ABC2-F80A-1672-5A5196B4657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00AD5C8-ADC6-026A-D3C9-57F8382D4499}"/>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Χρήση ψηφιακών </a:t>
            </a:r>
            <a:r>
              <a:rPr lang="en-US" dirty="0" err="1">
                <a:latin typeface="Bricolage Grotesque" panose="020B0604020202020204" charset="0"/>
              </a:rPr>
              <a:t>μέσων</a:t>
            </a:r>
            <a:r>
              <a:rPr lang="en-US" dirty="0">
                <a:latin typeface="Bricolage Grotesque" panose="020B0604020202020204" charset="0"/>
              </a:rPr>
              <a:t> </a:t>
            </a:r>
            <a:r>
              <a:rPr lang="en-US" dirty="0" err="1">
                <a:latin typeface="Bricolage Grotesque" panose="020B0604020202020204" charset="0"/>
              </a:rPr>
              <a:t>τους</a:t>
            </a:r>
            <a:r>
              <a:rPr lang="el-GR" dirty="0">
                <a:latin typeface="Bricolage Grotesque" panose="020B0604020202020204" charset="0"/>
              </a:rPr>
              <a:t>/τις</a:t>
            </a:r>
            <a:r>
              <a:rPr lang="en-US" dirty="0">
                <a:latin typeface="Bricolage Grotesque" panose="020B0604020202020204" charset="0"/>
              </a:rPr>
              <a:t> </a:t>
            </a:r>
            <a:r>
              <a:rPr lang="en-US" dirty="0" err="1">
                <a:latin typeface="Bricolage Grotesque" panose="020B0604020202020204" charset="0"/>
              </a:rPr>
              <a:t>νέους</a:t>
            </a:r>
            <a:r>
              <a:rPr lang="el-GR" dirty="0">
                <a:latin typeface="Bricolage Grotesque" panose="020B0604020202020204" charset="0"/>
              </a:rPr>
              <a:t>/νέες</a:t>
            </a:r>
            <a:r>
              <a:rPr lang="en-US" dirty="0">
                <a:latin typeface="Bricolage Grotesque" panose="020B0604020202020204" charset="0"/>
              </a:rPr>
              <a:t> </a:t>
            </a:r>
            <a:r>
              <a:rPr lang="en-US" dirty="0" err="1">
                <a:latin typeface="Bricolage Grotesque" panose="020B0604020202020204" charset="0"/>
              </a:rPr>
              <a:t>στην</a:t>
            </a:r>
            <a:r>
              <a:rPr lang="en-US" dirty="0">
                <a:latin typeface="Bricolage Grotesque" panose="020B0604020202020204" charset="0"/>
              </a:rPr>
              <a:t> ΕΕ</a:t>
            </a:r>
            <a:endParaRPr lang="el-GR" dirty="0"/>
          </a:p>
        </p:txBody>
      </p:sp>
      <p:sp>
        <p:nvSpPr>
          <p:cNvPr id="4" name="Google Shape;118;p2">
            <a:extLst>
              <a:ext uri="{FF2B5EF4-FFF2-40B4-BE49-F238E27FC236}">
                <a16:creationId xmlns:a16="http://schemas.microsoft.com/office/drawing/2014/main" id="{BCDB2A61-2143-1762-7AC6-359290E7054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23E1FE4-1A4B-A424-7EEA-40F86ACB7A42}"/>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D37818F-9DCD-B07D-F31C-DBB12BF8153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EFDC923-2399-AD04-F99A-517DAB512E6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1DD50DF-AD1E-5339-A4B4-1E4DC3FABB5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C482835-F865-4002-908D-557829675E7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637FA5D-D37D-DB7C-57EC-0206532423B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CB02798-2E29-A1CB-A7CA-B85B47B54D7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A446760-B22E-2593-D514-E676EAF3433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9EF662E-F214-8914-1484-B53C46A6850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E7AD11D3-78A4-DB6F-07A3-CFD262A832E5}"/>
              </a:ext>
            </a:extLst>
          </p:cNvPr>
          <p:cNvSpPr txBox="1"/>
          <p:nvPr/>
        </p:nvSpPr>
        <p:spPr>
          <a:xfrm>
            <a:off x="9144000" y="9930784"/>
            <a:ext cx="9144000" cy="307777"/>
          </a:xfrm>
          <a:prstGeom prst="rect">
            <a:avLst/>
          </a:prstGeom>
          <a:noFill/>
        </p:spPr>
        <p:txBody>
          <a:bodyPr wrap="square">
            <a:spAutoFit/>
          </a:bodyPr>
          <a:lstStyle/>
          <a:p>
            <a:pPr algn="r"/>
            <a:r>
              <a:rPr lang="en-US" dirty="0"/>
              <a:t>Πηγή: https://ec.europa.eu/eurostat/web/products-eurostat-news/w/edn-20250715-1</a:t>
            </a:r>
          </a:p>
        </p:txBody>
      </p:sp>
      <p:pic>
        <p:nvPicPr>
          <p:cNvPr id="15" name="Immagine 14" descr="Immagine che contiene testo, schermata, linea, Diagramma&#10;&#10;Il contenuto generato dall'IA potrebbe non essere corretto.">
            <a:extLst>
              <a:ext uri="{FF2B5EF4-FFF2-40B4-BE49-F238E27FC236}">
                <a16:creationId xmlns:a16="http://schemas.microsoft.com/office/drawing/2014/main" id="{AD13FD09-9E57-BE88-AF6D-2EE4951CAD15}"/>
              </a:ext>
            </a:extLst>
          </p:cNvPr>
          <p:cNvPicPr>
            <a:picLocks noChangeAspect="1"/>
          </p:cNvPicPr>
          <p:nvPr/>
        </p:nvPicPr>
        <p:blipFill>
          <a:blip r:embed="rId3"/>
          <a:stretch>
            <a:fillRect/>
          </a:stretch>
        </p:blipFill>
        <p:spPr>
          <a:xfrm>
            <a:off x="2533650" y="2011937"/>
            <a:ext cx="14077950" cy="7918847"/>
          </a:xfrm>
          <a:prstGeom prst="rect">
            <a:avLst/>
          </a:prstGeom>
        </p:spPr>
      </p:pic>
    </p:spTree>
    <p:extLst>
      <p:ext uri="{BB962C8B-B14F-4D97-AF65-F5344CB8AC3E}">
        <p14:creationId xmlns:p14="http://schemas.microsoft.com/office/powerpoint/2010/main" val="22730105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2C685-37B1-A527-06EE-CEA78E4CDCE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93998E6-5051-C049-0EA7-D8E740B9A833}"/>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Οικοσυστημική προσέγγιση της παραπληροφόρησης</a:t>
            </a:r>
          </a:p>
        </p:txBody>
      </p:sp>
      <p:sp>
        <p:nvSpPr>
          <p:cNvPr id="4" name="Google Shape;118;p2">
            <a:extLst>
              <a:ext uri="{FF2B5EF4-FFF2-40B4-BE49-F238E27FC236}">
                <a16:creationId xmlns:a16="http://schemas.microsoft.com/office/drawing/2014/main" id="{E108CB9C-EB12-AD45-3A62-FAC45ABCD44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FCC6C77-2CA5-9173-94D8-2B2324CB9F8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D20375A6-B2DA-1BDE-C967-9FE7A498695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27708D2-797F-3FBE-30B5-82228F0187F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AE8ECD3-F8E6-421F-61C1-0C9F7DF0A6B2}"/>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51E8572-96F6-3527-3D37-B754D5648C3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0B49411-7CDB-03F6-C6E2-5F39B5D14BE5}"/>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86FFE64-5B6F-4B52-5D40-339A2C08385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8A511C5-2092-BA8B-AF88-5758A43B68E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469EA86-409B-AB15-0786-84C68A4B089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7" name="Immagine 16">
            <a:extLst>
              <a:ext uri="{FF2B5EF4-FFF2-40B4-BE49-F238E27FC236}">
                <a16:creationId xmlns:a16="http://schemas.microsoft.com/office/drawing/2014/main" id="{CD8A7A6B-D634-0970-81C7-4A540349A436}"/>
              </a:ext>
            </a:extLst>
          </p:cNvPr>
          <p:cNvPicPr>
            <a:picLocks noChangeAspect="1"/>
          </p:cNvPicPr>
          <p:nvPr/>
        </p:nvPicPr>
        <p:blipFill>
          <a:blip r:embed="rId4"/>
          <a:srcRect t="10737"/>
          <a:stretch>
            <a:fillRect/>
          </a:stretch>
        </p:blipFill>
        <p:spPr>
          <a:xfrm>
            <a:off x="4304624" y="2072640"/>
            <a:ext cx="9678751" cy="6981418"/>
          </a:xfrm>
          <a:prstGeom prst="rect">
            <a:avLst/>
          </a:prstGeom>
        </p:spPr>
      </p:pic>
      <p:sp>
        <p:nvSpPr>
          <p:cNvPr id="19" name="CasellaDiTesto 18">
            <a:extLst>
              <a:ext uri="{FF2B5EF4-FFF2-40B4-BE49-F238E27FC236}">
                <a16:creationId xmlns:a16="http://schemas.microsoft.com/office/drawing/2014/main" id="{E218C5B9-7752-6A35-83BA-62FF0A7163E8}"/>
              </a:ext>
            </a:extLst>
          </p:cNvPr>
          <p:cNvSpPr txBox="1"/>
          <p:nvPr/>
        </p:nvSpPr>
        <p:spPr>
          <a:xfrm>
            <a:off x="5759338" y="9907521"/>
            <a:ext cx="12528662" cy="307777"/>
          </a:xfrm>
          <a:prstGeom prst="rect">
            <a:avLst/>
          </a:prstGeom>
          <a:noFill/>
        </p:spPr>
        <p:txBody>
          <a:bodyPr wrap="square">
            <a:spAutoFit/>
          </a:bodyPr>
          <a:lstStyle/>
          <a:p>
            <a:pPr algn="r"/>
            <a:r>
              <a:rPr lang="en-US" dirty="0"/>
              <a:t>Πηγή: </a:t>
            </a:r>
            <a:r>
              <a:rPr lang="en-US" b="1" dirty="0"/>
              <a:t>«Παραπληροφόρηση: πηγές, διάδοση και αντίκτυπος», UK Parliament Post, </a:t>
            </a:r>
            <a:r>
              <a:rPr lang="en-US" dirty="0"/>
              <a:t>    https://post.parliament.uk/research-briefings/post-pn-0719/</a:t>
            </a:r>
          </a:p>
        </p:txBody>
      </p:sp>
    </p:spTree>
    <p:extLst>
      <p:ext uri="{BB962C8B-B14F-4D97-AF65-F5344CB8AC3E}">
        <p14:creationId xmlns:p14="http://schemas.microsoft.com/office/powerpoint/2010/main" val="17452955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988F5-65A1-6B2D-9E5A-A69F44584A0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D5C7C32-0FC3-064D-9A7D-8A81EF3869B2}"/>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Οικοσυστημική προσέγγιση της παραπληροφόρησης</a:t>
            </a:r>
          </a:p>
        </p:txBody>
      </p:sp>
      <p:sp>
        <p:nvSpPr>
          <p:cNvPr id="4" name="Google Shape;118;p2">
            <a:extLst>
              <a:ext uri="{FF2B5EF4-FFF2-40B4-BE49-F238E27FC236}">
                <a16:creationId xmlns:a16="http://schemas.microsoft.com/office/drawing/2014/main" id="{F6E332C7-C7EF-1A90-974F-6190C8D00EB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5914E92-30FD-B2C6-5C10-D8462825318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F76B960-F21D-056A-30F4-DF59ABF833D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B5985FB-9361-6D11-20FB-4800C8A4174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56BDDCB-CE10-9B88-8449-E486404E3B8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A0D18D1-C937-8091-D5DE-EB5C8E93E64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AC57769-34C3-53D7-9578-06D592097F7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B63E3A6-FE37-6939-7D39-5996E66E259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FAE52C5-AF84-AA7C-D1AB-42D5E9C9A8F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10505B9-6AD2-C9EC-581C-6E69EDB3202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FF2EBF0C-6F70-62BB-6AEB-2B74A39047F0}"/>
              </a:ext>
            </a:extLst>
          </p:cNvPr>
          <p:cNvSpPr>
            <a:spLocks noGrp="1"/>
          </p:cNvSpPr>
          <p:nvPr>
            <p:ph type="subTitle" idx="1"/>
          </p:nvPr>
        </p:nvSpPr>
        <p:spPr>
          <a:xfrm>
            <a:off x="1200064" y="2245179"/>
            <a:ext cx="931292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Επιπλέον, πρέπει να λάβουμε υπόψη ότι η παραπληροφόρηση:</a:t>
            </a:r>
          </a:p>
          <a:p>
            <a:pPr marL="482600" indent="-457200" algn="l">
              <a:lnSpc>
                <a:spcPct val="170000"/>
              </a:lnSpc>
              <a:buFontTx/>
              <a:buChar char="-"/>
            </a:pPr>
            <a:r>
              <a:rPr lang="en-US" dirty="0">
                <a:solidFill>
                  <a:schemeClr val="tx1"/>
                </a:solidFill>
                <a:latin typeface="Bricolage Grotesque" panose="020B0604020202020204" charset="0"/>
              </a:rPr>
              <a:t>κυκλοφορεί σε διάφορα μέσα και υποδομές. </a:t>
            </a:r>
          </a:p>
          <a:p>
            <a:pPr marL="482600" indent="-457200" algn="l">
              <a:lnSpc>
                <a:spcPct val="170000"/>
              </a:lnSpc>
              <a:buFontTx/>
              <a:buChar char="-"/>
            </a:pPr>
            <a:r>
              <a:rPr lang="en-US" dirty="0">
                <a:solidFill>
                  <a:schemeClr val="tx1"/>
                </a:solidFill>
                <a:latin typeface="Bricolage Grotesque" panose="020B0604020202020204" charset="0"/>
              </a:rPr>
              <a:t>μπορεί να είναι διαφόρων τύπων, οι οποίοι δημιουργούνται για διαφορετικούς λόγους</a:t>
            </a:r>
          </a:p>
          <a:p>
            <a:pPr marL="939800" lvl="1" indent="-457200" algn="l">
              <a:lnSpc>
                <a:spcPct val="170000"/>
              </a:lnSpc>
              <a:buFontTx/>
              <a:buChar char="-"/>
            </a:pPr>
            <a:r>
              <a:rPr lang="en-US" sz="3200" dirty="0">
                <a:solidFill>
                  <a:schemeClr val="tx1"/>
                </a:solidFill>
                <a:latin typeface="Bricolage Grotesque" panose="020B0604020202020204" charset="0"/>
              </a:rPr>
              <a:t>το ίδιο περιεχόμενο μπορεί να κυκλοφορεί και να ερμηνεύεται από μια συγκεκριμένη κοινότητα ως σάτιρα και από μια άλλη ως προπαγάνδα.</a:t>
            </a:r>
          </a:p>
          <a:p>
            <a:pPr marL="482600" indent="-457200" algn="l">
              <a:lnSpc>
                <a:spcPct val="170000"/>
              </a:lnSpc>
              <a:buFontTx/>
              <a:buChar char="-"/>
            </a:pPr>
            <a:endParaRPr lang="en-US" dirty="0">
              <a:solidFill>
                <a:schemeClr val="tx1"/>
              </a:solidFill>
              <a:latin typeface="Bricolage Grotesque" panose="020B0604020202020204" charset="0"/>
            </a:endParaRPr>
          </a:p>
        </p:txBody>
      </p:sp>
      <p:pic>
        <p:nvPicPr>
          <p:cNvPr id="3" name="Immagine 2">
            <a:extLst>
              <a:ext uri="{FF2B5EF4-FFF2-40B4-BE49-F238E27FC236}">
                <a16:creationId xmlns:a16="http://schemas.microsoft.com/office/drawing/2014/main" id="{C86411C6-BF88-EE9F-672C-18BC33DF721D}"/>
              </a:ext>
            </a:extLst>
          </p:cNvPr>
          <p:cNvPicPr>
            <a:picLocks noChangeAspect="1"/>
          </p:cNvPicPr>
          <p:nvPr/>
        </p:nvPicPr>
        <p:blipFill>
          <a:blip r:embed="rId4"/>
          <a:srcRect t="10737"/>
          <a:stretch>
            <a:fillRect/>
          </a:stretch>
        </p:blipFill>
        <p:spPr>
          <a:xfrm>
            <a:off x="10512988" y="1603082"/>
            <a:ext cx="5902669" cy="4257677"/>
          </a:xfrm>
          <a:prstGeom prst="rect">
            <a:avLst/>
          </a:prstGeom>
        </p:spPr>
      </p:pic>
      <p:sp>
        <p:nvSpPr>
          <p:cNvPr id="19" name="CasellaDiTesto 18">
            <a:extLst>
              <a:ext uri="{FF2B5EF4-FFF2-40B4-BE49-F238E27FC236}">
                <a16:creationId xmlns:a16="http://schemas.microsoft.com/office/drawing/2014/main" id="{3A26366E-9C90-2BBE-4FF9-7626022C3E3B}"/>
              </a:ext>
            </a:extLst>
          </p:cNvPr>
          <p:cNvSpPr txBox="1"/>
          <p:nvPr/>
        </p:nvSpPr>
        <p:spPr>
          <a:xfrm>
            <a:off x="4525505" y="9763780"/>
            <a:ext cx="13762495" cy="523220"/>
          </a:xfrm>
          <a:prstGeom prst="rect">
            <a:avLst/>
          </a:prstGeom>
          <a:noFill/>
        </p:spPr>
        <p:txBody>
          <a:bodyPr wrap="square">
            <a:spAutoFit/>
          </a:bodyPr>
          <a:lstStyle/>
          <a:p>
            <a:pPr algn="r"/>
            <a:r>
              <a:rPr lang="en-US" dirty="0"/>
              <a:t>Βλέπε: «Ενότητα για την πληροφοριακή και τη δημοσιογραφική παιδεία»</a:t>
            </a:r>
          </a:p>
          <a:p>
            <a:pPr algn="r"/>
            <a:r>
              <a:rPr lang="en-US" dirty="0"/>
              <a:t>Πηγή: Wardle, C. «Fake news. It’s complicated» (2017). </a:t>
            </a:r>
            <a:r>
              <a:rPr lang="en-US" i="1" dirty="0"/>
              <a:t>First Draft </a:t>
            </a:r>
            <a:r>
              <a:rPr lang="en-US" dirty="0"/>
              <a:t>(μέσω </a:t>
            </a:r>
            <a:r>
              <a:rPr lang="en-US" i="1" dirty="0"/>
              <a:t>Medium</a:t>
            </a:r>
            <a:r>
              <a:rPr lang="en-US" dirty="0"/>
              <a:t>), https://medium.com/1st-draft/fake-news-its-complicated-d0f773766c79.</a:t>
            </a:r>
          </a:p>
        </p:txBody>
      </p:sp>
      <p:pic>
        <p:nvPicPr>
          <p:cNvPr id="21" name="Immagine 20">
            <a:extLst>
              <a:ext uri="{FF2B5EF4-FFF2-40B4-BE49-F238E27FC236}">
                <a16:creationId xmlns:a16="http://schemas.microsoft.com/office/drawing/2014/main" id="{C67E1E83-E8A9-7DB4-3A0E-E001E3DB191A}"/>
              </a:ext>
            </a:extLst>
          </p:cNvPr>
          <p:cNvPicPr>
            <a:picLocks noChangeAspect="1"/>
          </p:cNvPicPr>
          <p:nvPr/>
        </p:nvPicPr>
        <p:blipFill>
          <a:blip r:embed="rId5"/>
          <a:stretch>
            <a:fillRect/>
          </a:stretch>
        </p:blipFill>
        <p:spPr>
          <a:xfrm>
            <a:off x="10815434" y="6252054"/>
            <a:ext cx="6288856" cy="3511726"/>
          </a:xfrm>
          <a:prstGeom prst="rect">
            <a:avLst/>
          </a:prstGeom>
        </p:spPr>
      </p:pic>
    </p:spTree>
    <p:extLst>
      <p:ext uri="{BB962C8B-B14F-4D97-AF65-F5344CB8AC3E}">
        <p14:creationId xmlns:p14="http://schemas.microsoft.com/office/powerpoint/2010/main" val="7672406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BC170-4467-49DC-95FD-44D6E64476F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A6100900-071A-B223-1449-FE2619E936D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Οικοσυστημική προσέγγιση της παραπληροφόρησης</a:t>
            </a:r>
          </a:p>
        </p:txBody>
      </p:sp>
      <p:sp>
        <p:nvSpPr>
          <p:cNvPr id="4" name="Google Shape;118;p2">
            <a:extLst>
              <a:ext uri="{FF2B5EF4-FFF2-40B4-BE49-F238E27FC236}">
                <a16:creationId xmlns:a16="http://schemas.microsoft.com/office/drawing/2014/main" id="{BD7F4043-67FF-A303-7AC1-3C8D0BD43C9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F1B18DC-7F4F-C643-8E5A-A4D9675E905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0E41959-B330-34C9-D9CB-8A955C6A1B9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DEC7DC4-C8C7-535B-D919-2F6868CD9B7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6881567-F56C-FEE6-1560-D64F6388C4A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19F87AB-D6DD-353B-5461-7FBA8A7A147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180465FA-052B-162B-C379-F52675A08105}"/>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5EA13D0-2F6E-BDEC-EF13-99DC6CB4AF4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4262A74-24E7-CA97-44B0-9B50AB8B5AD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D1E153C-EF61-E4C9-FCCB-8430D68A3ED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37290B77-618F-5D12-C36E-1C9EBE8E048B}"/>
              </a:ext>
            </a:extLst>
          </p:cNvPr>
          <p:cNvSpPr>
            <a:spLocks noGrp="1"/>
          </p:cNvSpPr>
          <p:nvPr>
            <p:ph type="subTitle" idx="1"/>
          </p:nvPr>
        </p:nvSpPr>
        <p:spPr>
          <a:xfrm>
            <a:off x="692510" y="2250286"/>
            <a:ext cx="8935585" cy="1171944"/>
          </a:xfrm>
        </p:spPr>
        <p:txBody>
          <a:bodyPr>
            <a:noAutofit/>
          </a:bodyPr>
          <a:lstStyle/>
          <a:p>
            <a:pPr marL="25400" indent="0" algn="l">
              <a:lnSpc>
                <a:spcPct val="170000"/>
              </a:lnSpc>
            </a:pPr>
            <a:r>
              <a:rPr lang="en-US" sz="2800" dirty="0">
                <a:solidFill>
                  <a:schemeClr val="tx1"/>
                </a:solidFill>
                <a:latin typeface="Bricolage Grotesque" panose="020B0604020202020204" charset="0"/>
              </a:rPr>
              <a:t>Ως εκ τούτου, η παραπληροφόρηση/ψευδής πληροφόρηση κυκλοφορεί μέσα σε ένα πολύπλοκο οικοσύστημα διαφορετικών: </a:t>
            </a:r>
          </a:p>
          <a:p>
            <a:pPr marL="482600" indent="-457200" algn="l">
              <a:lnSpc>
                <a:spcPct val="170000"/>
              </a:lnSpc>
              <a:buFontTx/>
              <a:buChar char="-"/>
            </a:pPr>
            <a:r>
              <a:rPr lang="en-US" sz="2800" dirty="0">
                <a:solidFill>
                  <a:schemeClr val="tx1"/>
                </a:solidFill>
                <a:latin typeface="Bricolage Grotesque" panose="020B0604020202020204" charset="0"/>
              </a:rPr>
              <a:t>μέσων και υποδομών επικοινωνίας, </a:t>
            </a:r>
          </a:p>
          <a:p>
            <a:pPr marL="482600" indent="-457200" algn="l">
              <a:lnSpc>
                <a:spcPct val="170000"/>
              </a:lnSpc>
              <a:buFontTx/>
              <a:buChar char="-"/>
            </a:pPr>
            <a:r>
              <a:rPr lang="en-US" sz="2800" dirty="0">
                <a:solidFill>
                  <a:schemeClr val="tx1"/>
                </a:solidFill>
                <a:latin typeface="Bricolage Grotesque" panose="020B0604020202020204" charset="0"/>
              </a:rPr>
              <a:t>διαμορφώσεων περιεχομένου,</a:t>
            </a:r>
          </a:p>
          <a:p>
            <a:pPr marL="482600" indent="-457200" algn="l">
              <a:lnSpc>
                <a:spcPct val="170000"/>
              </a:lnSpc>
              <a:buFontTx/>
              <a:buChar char="-"/>
            </a:pPr>
            <a:r>
              <a:rPr lang="en-US" sz="2800" dirty="0">
                <a:solidFill>
                  <a:schemeClr val="tx1"/>
                </a:solidFill>
                <a:latin typeface="Bricolage Grotesque" panose="020B0604020202020204" charset="0"/>
              </a:rPr>
              <a:t>κοινότητες.</a:t>
            </a:r>
          </a:p>
          <a:p>
            <a:pPr marL="25400" indent="0" algn="l">
              <a:lnSpc>
                <a:spcPct val="170000"/>
              </a:lnSpc>
            </a:pPr>
            <a:r>
              <a:rPr lang="en-US" sz="2800" dirty="0">
                <a:solidFill>
                  <a:schemeClr val="tx1"/>
                </a:solidFill>
                <a:latin typeface="Bricolage Grotesque" panose="020B0604020202020204" charset="0"/>
              </a:rPr>
              <a:t>Ως εκ τούτου, για την καταπολέμησή της, το μάθημα περιλαμβάνει διάφορες ενότητες, ορισμένες από τις οποίες δεν σχετίζονται άμεσα με την πληροφόρηση και τα μέσα ενημέρωσης.</a:t>
            </a:r>
          </a:p>
        </p:txBody>
      </p:sp>
      <p:sp>
        <p:nvSpPr>
          <p:cNvPr id="14" name="Rettangolo con angoli arrotondati 13">
            <a:extLst>
              <a:ext uri="{FF2B5EF4-FFF2-40B4-BE49-F238E27FC236}">
                <a16:creationId xmlns:a16="http://schemas.microsoft.com/office/drawing/2014/main" id="{DA39A216-0AFE-3753-C7A1-E5A3C398CD0D}"/>
              </a:ext>
            </a:extLst>
          </p:cNvPr>
          <p:cNvSpPr/>
          <p:nvPr/>
        </p:nvSpPr>
        <p:spPr>
          <a:xfrm>
            <a:off x="9476127" y="2549504"/>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con angoli arrotondati 15">
            <a:extLst>
              <a:ext uri="{FF2B5EF4-FFF2-40B4-BE49-F238E27FC236}">
                <a16:creationId xmlns:a16="http://schemas.microsoft.com/office/drawing/2014/main" id="{271959FB-3534-002E-013F-0432E9D04993}"/>
              </a:ext>
            </a:extLst>
          </p:cNvPr>
          <p:cNvSpPr/>
          <p:nvPr/>
        </p:nvSpPr>
        <p:spPr>
          <a:xfrm>
            <a:off x="9644094" y="273939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CasellaDiTesto 16">
            <a:extLst>
              <a:ext uri="{FF2B5EF4-FFF2-40B4-BE49-F238E27FC236}">
                <a16:creationId xmlns:a16="http://schemas.microsoft.com/office/drawing/2014/main" id="{E717AAE4-087A-683B-2F2A-3AED008DCB86}"/>
              </a:ext>
            </a:extLst>
          </p:cNvPr>
          <p:cNvSpPr txBox="1"/>
          <p:nvPr/>
        </p:nvSpPr>
        <p:spPr>
          <a:xfrm>
            <a:off x="9781084" y="2757403"/>
            <a:ext cx="2042686" cy="1323439"/>
          </a:xfrm>
          <a:prstGeom prst="rect">
            <a:avLst/>
          </a:prstGeom>
          <a:noFill/>
        </p:spPr>
        <p:txBody>
          <a:bodyPr wrap="square" rtlCol="0">
            <a:spAutoFit/>
          </a:bodyPr>
          <a:lstStyle/>
          <a:p>
            <a:pPr algn="ctr"/>
            <a:r>
              <a:rPr lang="el-GR" sz="2000" b="1" dirty="0">
                <a:solidFill>
                  <a:schemeClr val="bg1"/>
                </a:solidFill>
              </a:rPr>
              <a:t>ΠΛΗΡΟΦΟΡΗΣΗ ΚΑΙ ΓΡΑΜΜΑΤΙΣΜΟΣ</a:t>
            </a:r>
            <a:endParaRPr lang="it-IT" sz="2000" b="1" dirty="0">
              <a:solidFill>
                <a:schemeClr val="bg1"/>
              </a:solidFill>
            </a:endParaRPr>
          </a:p>
        </p:txBody>
      </p:sp>
      <p:grpSp>
        <p:nvGrpSpPr>
          <p:cNvPr id="18" name="Gruppo 17">
            <a:extLst>
              <a:ext uri="{FF2B5EF4-FFF2-40B4-BE49-F238E27FC236}">
                <a16:creationId xmlns:a16="http://schemas.microsoft.com/office/drawing/2014/main" id="{6F603A98-FFC3-63FC-2CC7-A09F315B71DF}"/>
              </a:ext>
            </a:extLst>
          </p:cNvPr>
          <p:cNvGrpSpPr/>
          <p:nvPr/>
        </p:nvGrpSpPr>
        <p:grpSpPr>
          <a:xfrm>
            <a:off x="11565013" y="3411959"/>
            <a:ext cx="2160000" cy="1080000"/>
            <a:chOff x="9649415" y="2955847"/>
            <a:chExt cx="2160000" cy="1080000"/>
          </a:xfrm>
        </p:grpSpPr>
        <p:sp>
          <p:nvSpPr>
            <p:cNvPr id="20" name="Rettangolo con angoli arrotondati 19">
              <a:extLst>
                <a:ext uri="{FF2B5EF4-FFF2-40B4-BE49-F238E27FC236}">
                  <a16:creationId xmlns:a16="http://schemas.microsoft.com/office/drawing/2014/main" id="{AD86F834-684E-908A-71A6-4FD30468282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CasellaDiTesto 21">
              <a:extLst>
                <a:ext uri="{FF2B5EF4-FFF2-40B4-BE49-F238E27FC236}">
                  <a16:creationId xmlns:a16="http://schemas.microsoft.com/office/drawing/2014/main" id="{01390AEE-71FF-38E8-2140-5A58723A0356}"/>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23" name="Gruppo 22">
            <a:extLst>
              <a:ext uri="{FF2B5EF4-FFF2-40B4-BE49-F238E27FC236}">
                <a16:creationId xmlns:a16="http://schemas.microsoft.com/office/drawing/2014/main" id="{62441A12-42A9-1201-8C08-EE049D9A33AC}"/>
              </a:ext>
            </a:extLst>
          </p:cNvPr>
          <p:cNvGrpSpPr/>
          <p:nvPr/>
        </p:nvGrpSpPr>
        <p:grpSpPr>
          <a:xfrm>
            <a:off x="12264820" y="4412145"/>
            <a:ext cx="720000" cy="540000"/>
            <a:chOff x="6573488" y="5029771"/>
            <a:chExt cx="2160000" cy="1080000"/>
          </a:xfrm>
        </p:grpSpPr>
        <p:sp>
          <p:nvSpPr>
            <p:cNvPr id="24" name="Rettangolo con angoli arrotondati 23">
              <a:extLst>
                <a:ext uri="{FF2B5EF4-FFF2-40B4-BE49-F238E27FC236}">
                  <a16:creationId xmlns:a16="http://schemas.microsoft.com/office/drawing/2014/main" id="{71B5A988-6D57-4B36-B7FC-8CF348C8BEBA}"/>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CasellaDiTesto 24">
              <a:extLst>
                <a:ext uri="{FF2B5EF4-FFF2-40B4-BE49-F238E27FC236}">
                  <a16:creationId xmlns:a16="http://schemas.microsoft.com/office/drawing/2014/main" id="{BD0684E5-83B2-2903-C7E1-32D4A687D0D7}"/>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26" name="Gruppo 25">
            <a:extLst>
              <a:ext uri="{FF2B5EF4-FFF2-40B4-BE49-F238E27FC236}">
                <a16:creationId xmlns:a16="http://schemas.microsoft.com/office/drawing/2014/main" id="{962021B1-E460-1378-3641-7304656D57C8}"/>
              </a:ext>
            </a:extLst>
          </p:cNvPr>
          <p:cNvGrpSpPr/>
          <p:nvPr/>
        </p:nvGrpSpPr>
        <p:grpSpPr>
          <a:xfrm>
            <a:off x="10295959" y="3760860"/>
            <a:ext cx="720000" cy="540000"/>
            <a:chOff x="6573488" y="5029771"/>
            <a:chExt cx="2160000" cy="1080000"/>
          </a:xfrm>
        </p:grpSpPr>
        <p:sp>
          <p:nvSpPr>
            <p:cNvPr id="27" name="Rettangolo con angoli arrotondati 26">
              <a:extLst>
                <a:ext uri="{FF2B5EF4-FFF2-40B4-BE49-F238E27FC236}">
                  <a16:creationId xmlns:a16="http://schemas.microsoft.com/office/drawing/2014/main" id="{F3C89A75-DDD9-F19E-18B8-8C5F3D8C8B8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CasellaDiTesto 27">
              <a:extLst>
                <a:ext uri="{FF2B5EF4-FFF2-40B4-BE49-F238E27FC236}">
                  <a16:creationId xmlns:a16="http://schemas.microsoft.com/office/drawing/2014/main" id="{7023ACA0-87F4-A554-A239-C8487A304C2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29" name="Rettangolo con angoli arrotondati 28">
            <a:extLst>
              <a:ext uri="{FF2B5EF4-FFF2-40B4-BE49-F238E27FC236}">
                <a16:creationId xmlns:a16="http://schemas.microsoft.com/office/drawing/2014/main" id="{D1A8612F-2615-0A90-D1BE-61A2B6E593B0}"/>
              </a:ext>
            </a:extLst>
          </p:cNvPr>
          <p:cNvSpPr/>
          <p:nvPr/>
        </p:nvSpPr>
        <p:spPr>
          <a:xfrm>
            <a:off x="13887457" y="2549504"/>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Rettangolo con angoli arrotondati 29">
            <a:extLst>
              <a:ext uri="{FF2B5EF4-FFF2-40B4-BE49-F238E27FC236}">
                <a16:creationId xmlns:a16="http://schemas.microsoft.com/office/drawing/2014/main" id="{DE9AAC2D-093E-8773-1474-1923D183413F}"/>
              </a:ext>
            </a:extLst>
          </p:cNvPr>
          <p:cNvSpPr/>
          <p:nvPr/>
        </p:nvSpPr>
        <p:spPr>
          <a:xfrm>
            <a:off x="14055424" y="273939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CasellaDiTesto 30">
            <a:extLst>
              <a:ext uri="{FF2B5EF4-FFF2-40B4-BE49-F238E27FC236}">
                <a16:creationId xmlns:a16="http://schemas.microsoft.com/office/drawing/2014/main" id="{EA22D5A2-BE44-3E8B-1E30-806CDB096034}"/>
              </a:ext>
            </a:extLst>
          </p:cNvPr>
          <p:cNvSpPr txBox="1"/>
          <p:nvPr/>
        </p:nvSpPr>
        <p:spPr>
          <a:xfrm>
            <a:off x="13902417" y="2736069"/>
            <a:ext cx="2467627" cy="2657138"/>
          </a:xfrm>
          <a:prstGeom prst="rect">
            <a:avLst/>
          </a:prstGeom>
          <a:noFill/>
        </p:spPr>
        <p:txBody>
          <a:bodyPr wrap="square" rtlCol="0">
            <a:spAutoFit/>
          </a:bodyPr>
          <a:lstStyle/>
          <a:p>
            <a:pPr algn="ctr">
              <a:lnSpc>
                <a:spcPts val="2000"/>
              </a:lnSpc>
            </a:pPr>
            <a:r>
              <a:rPr lang="el-GR" sz="2000" b="1" dirty="0">
                <a:solidFill>
                  <a:schemeClr val="bg1"/>
                </a:solidFill>
              </a:rPr>
              <a:t>ΖΗΤΗΜΑΤΑ ΑΞΙΟΠΟΙΗΣΗΣ ΤΗΣ ΤΕΧΝΗΤΗΣ ΝΟΗΜΟΣΥΝΗΣ ΣΕ ΠΕΡΙΟΔΟΥΣ ΑΒΕΒΑΙΟΤΗΤΑΣ</a:t>
            </a:r>
            <a:endParaRPr lang="it-IT" sz="2000" b="1" dirty="0">
              <a:solidFill>
                <a:schemeClr val="bg1"/>
              </a:solidFill>
            </a:endParaRPr>
          </a:p>
          <a:p>
            <a:pPr algn="ctr">
              <a:lnSpc>
                <a:spcPts val="2000"/>
              </a:lnSpc>
            </a:pPr>
            <a:r>
              <a:rPr lang="it-IT" sz="2000" b="1" dirty="0">
                <a:solidFill>
                  <a:schemeClr val="bg1"/>
                </a:solidFill>
              </a:rPr>
              <a:t>ΚΥΒΕΡΝΗΤΙΚΗ ΑΣΦΑΛΕΙΑ </a:t>
            </a:r>
            <a:br>
              <a:rPr lang="it-IT" sz="2000" b="1" dirty="0">
                <a:solidFill>
                  <a:schemeClr val="bg1"/>
                </a:solidFill>
              </a:rPr>
            </a:br>
            <a:r>
              <a:rPr lang="it-IT" sz="2000" b="1" dirty="0">
                <a:solidFill>
                  <a:schemeClr val="bg1"/>
                </a:solidFill>
              </a:rPr>
              <a:t>Σε αβέβαιες εποχές</a:t>
            </a:r>
          </a:p>
        </p:txBody>
      </p:sp>
      <p:grpSp>
        <p:nvGrpSpPr>
          <p:cNvPr id="32" name="Gruppo 31">
            <a:extLst>
              <a:ext uri="{FF2B5EF4-FFF2-40B4-BE49-F238E27FC236}">
                <a16:creationId xmlns:a16="http://schemas.microsoft.com/office/drawing/2014/main" id="{A01A3583-F6C5-8DA8-13FB-12E3A2BCB796}"/>
              </a:ext>
            </a:extLst>
          </p:cNvPr>
          <p:cNvGrpSpPr/>
          <p:nvPr/>
        </p:nvGrpSpPr>
        <p:grpSpPr>
          <a:xfrm>
            <a:off x="15976343" y="3387238"/>
            <a:ext cx="2160000" cy="1104721"/>
            <a:chOff x="9649415" y="2931126"/>
            <a:chExt cx="2160000" cy="1104721"/>
          </a:xfrm>
        </p:grpSpPr>
        <p:sp>
          <p:nvSpPr>
            <p:cNvPr id="33" name="Rettangolo con angoli arrotondati 32">
              <a:extLst>
                <a:ext uri="{FF2B5EF4-FFF2-40B4-BE49-F238E27FC236}">
                  <a16:creationId xmlns:a16="http://schemas.microsoft.com/office/drawing/2014/main" id="{4FD55E0B-88D3-EC5B-0149-182485FE2E1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CasellaDiTesto 33">
              <a:extLst>
                <a:ext uri="{FF2B5EF4-FFF2-40B4-BE49-F238E27FC236}">
                  <a16:creationId xmlns:a16="http://schemas.microsoft.com/office/drawing/2014/main" id="{C446F184-D48E-7737-3521-0D0809A07546}"/>
                </a:ext>
              </a:extLst>
            </p:cNvPr>
            <p:cNvSpPr txBox="1"/>
            <p:nvPr/>
          </p:nvSpPr>
          <p:spPr>
            <a:xfrm>
              <a:off x="9740855" y="2931126"/>
              <a:ext cx="1942965" cy="707886"/>
            </a:xfrm>
            <a:prstGeom prst="rect">
              <a:avLst/>
            </a:prstGeom>
            <a:noFill/>
          </p:spPr>
          <p:txBody>
            <a:bodyPr wrap="square" rtlCol="0">
              <a:spAutoFit/>
            </a:bodyPr>
            <a:lstStyle/>
            <a:p>
              <a:pPr algn="ctr"/>
              <a:r>
                <a:rPr lang="el-GR" sz="2000" b="1" dirty="0">
                  <a:solidFill>
                    <a:schemeClr val="bg1"/>
                  </a:solidFill>
                </a:rPr>
                <a:t>Διαχείριση Κρίσεων</a:t>
              </a:r>
              <a:endParaRPr lang="it-IT" sz="2000" b="1" dirty="0">
                <a:solidFill>
                  <a:schemeClr val="bg1"/>
                </a:solidFill>
              </a:endParaRPr>
            </a:p>
          </p:txBody>
        </p:sp>
      </p:grpSp>
      <p:grpSp>
        <p:nvGrpSpPr>
          <p:cNvPr id="35" name="Gruppo 34">
            <a:extLst>
              <a:ext uri="{FF2B5EF4-FFF2-40B4-BE49-F238E27FC236}">
                <a16:creationId xmlns:a16="http://schemas.microsoft.com/office/drawing/2014/main" id="{82DE6507-2F36-93B6-ED58-B87614AEE209}"/>
              </a:ext>
            </a:extLst>
          </p:cNvPr>
          <p:cNvGrpSpPr/>
          <p:nvPr/>
        </p:nvGrpSpPr>
        <p:grpSpPr>
          <a:xfrm>
            <a:off x="16660652" y="4364974"/>
            <a:ext cx="720000" cy="540000"/>
            <a:chOff x="6573488" y="5029771"/>
            <a:chExt cx="2160000" cy="1080000"/>
          </a:xfrm>
        </p:grpSpPr>
        <p:sp>
          <p:nvSpPr>
            <p:cNvPr id="36" name="Rettangolo con angoli arrotondati 35">
              <a:extLst>
                <a:ext uri="{FF2B5EF4-FFF2-40B4-BE49-F238E27FC236}">
                  <a16:creationId xmlns:a16="http://schemas.microsoft.com/office/drawing/2014/main" id="{B5754787-730C-7B69-C2DC-20E08C37813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7" name="CasellaDiTesto 36">
              <a:extLst>
                <a:ext uri="{FF2B5EF4-FFF2-40B4-BE49-F238E27FC236}">
                  <a16:creationId xmlns:a16="http://schemas.microsoft.com/office/drawing/2014/main" id="{8A6027B7-1A4D-C23B-CE65-8C01A363D90C}"/>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38" name="Gruppo 37">
            <a:extLst>
              <a:ext uri="{FF2B5EF4-FFF2-40B4-BE49-F238E27FC236}">
                <a16:creationId xmlns:a16="http://schemas.microsoft.com/office/drawing/2014/main" id="{EC31F4BF-F4DC-799A-6519-D8E05FBE2DC2}"/>
              </a:ext>
            </a:extLst>
          </p:cNvPr>
          <p:cNvGrpSpPr/>
          <p:nvPr/>
        </p:nvGrpSpPr>
        <p:grpSpPr>
          <a:xfrm>
            <a:off x="14792528" y="3781075"/>
            <a:ext cx="720000" cy="540000"/>
            <a:chOff x="6573488" y="5029771"/>
            <a:chExt cx="2160000" cy="1080000"/>
          </a:xfrm>
        </p:grpSpPr>
        <p:sp>
          <p:nvSpPr>
            <p:cNvPr id="39" name="Rettangolo con angoli arrotondati 38">
              <a:extLst>
                <a:ext uri="{FF2B5EF4-FFF2-40B4-BE49-F238E27FC236}">
                  <a16:creationId xmlns:a16="http://schemas.microsoft.com/office/drawing/2014/main" id="{1BE2A01C-AEDF-CFA1-F6AB-996763057B1A}"/>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CasellaDiTesto 39">
              <a:extLst>
                <a:ext uri="{FF2B5EF4-FFF2-40B4-BE49-F238E27FC236}">
                  <a16:creationId xmlns:a16="http://schemas.microsoft.com/office/drawing/2014/main" id="{400EBF2F-5C52-771D-C550-D7592A7CC5A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 ώρες</a:t>
              </a:r>
            </a:p>
          </p:txBody>
        </p:sp>
      </p:grpSp>
      <p:sp>
        <p:nvSpPr>
          <p:cNvPr id="56" name="Rettangolo con angoli arrotondati 55">
            <a:extLst>
              <a:ext uri="{FF2B5EF4-FFF2-40B4-BE49-F238E27FC236}">
                <a16:creationId xmlns:a16="http://schemas.microsoft.com/office/drawing/2014/main" id="{64D6BA6F-EC2D-4266-429F-2033B67E051D}"/>
              </a:ext>
            </a:extLst>
          </p:cNvPr>
          <p:cNvSpPr/>
          <p:nvPr/>
        </p:nvSpPr>
        <p:spPr>
          <a:xfrm>
            <a:off x="11253014" y="723630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7" name="Rettangolo con angoli arrotondati 56">
            <a:extLst>
              <a:ext uri="{FF2B5EF4-FFF2-40B4-BE49-F238E27FC236}">
                <a16:creationId xmlns:a16="http://schemas.microsoft.com/office/drawing/2014/main" id="{6F4943F2-75C9-01B7-5E3E-AAC3D31CEC33}"/>
              </a:ext>
            </a:extLst>
          </p:cNvPr>
          <p:cNvSpPr/>
          <p:nvPr/>
        </p:nvSpPr>
        <p:spPr>
          <a:xfrm>
            <a:off x="12358241" y="731189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8" name="CasellaDiTesto 57">
            <a:extLst>
              <a:ext uri="{FF2B5EF4-FFF2-40B4-BE49-F238E27FC236}">
                <a16:creationId xmlns:a16="http://schemas.microsoft.com/office/drawing/2014/main" id="{418BAD72-C8D5-CEEF-2773-17839EC32816}"/>
              </a:ext>
            </a:extLst>
          </p:cNvPr>
          <p:cNvSpPr txBox="1"/>
          <p:nvPr/>
        </p:nvSpPr>
        <p:spPr>
          <a:xfrm>
            <a:off x="12495231" y="7238459"/>
            <a:ext cx="2042686" cy="707886"/>
          </a:xfrm>
          <a:prstGeom prst="rect">
            <a:avLst/>
          </a:prstGeom>
          <a:noFill/>
        </p:spPr>
        <p:txBody>
          <a:bodyPr wrap="square" rtlCol="0">
            <a:spAutoFit/>
          </a:bodyPr>
          <a:lstStyle/>
          <a:p>
            <a:pPr algn="ctr"/>
            <a:r>
              <a:rPr lang="it-IT" sz="2000" b="1" dirty="0">
                <a:solidFill>
                  <a:schemeClr val="bg1"/>
                </a:solidFill>
              </a:rPr>
              <a:t>ΟΙΚΟΔΟΜΗΣΗ ΑΝΘΕΚΤΙΚΟΤΗΤΑΣ</a:t>
            </a:r>
          </a:p>
        </p:txBody>
      </p:sp>
      <p:grpSp>
        <p:nvGrpSpPr>
          <p:cNvPr id="59" name="Gruppo 58">
            <a:extLst>
              <a:ext uri="{FF2B5EF4-FFF2-40B4-BE49-F238E27FC236}">
                <a16:creationId xmlns:a16="http://schemas.microsoft.com/office/drawing/2014/main" id="{C7A4391A-DD13-3182-F9AE-4A87BFA503FD}"/>
              </a:ext>
            </a:extLst>
          </p:cNvPr>
          <p:cNvGrpSpPr/>
          <p:nvPr/>
        </p:nvGrpSpPr>
        <p:grpSpPr>
          <a:xfrm>
            <a:off x="13401584" y="8384970"/>
            <a:ext cx="2160000" cy="1080000"/>
            <a:chOff x="9649415" y="2955847"/>
            <a:chExt cx="2160000" cy="1080000"/>
          </a:xfrm>
        </p:grpSpPr>
        <p:sp>
          <p:nvSpPr>
            <p:cNvPr id="60" name="Rettangolo con angoli arrotondati 59">
              <a:extLst>
                <a:ext uri="{FF2B5EF4-FFF2-40B4-BE49-F238E27FC236}">
                  <a16:creationId xmlns:a16="http://schemas.microsoft.com/office/drawing/2014/main" id="{7CB06B4E-3ADC-3462-A133-FFA5D5B45C3B}"/>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1" name="CasellaDiTesto 60">
              <a:extLst>
                <a:ext uri="{FF2B5EF4-FFF2-40B4-BE49-F238E27FC236}">
                  <a16:creationId xmlns:a16="http://schemas.microsoft.com/office/drawing/2014/main" id="{5ADCA007-4C53-AFA7-9F18-D355B3B54117}"/>
                </a:ext>
              </a:extLst>
            </p:cNvPr>
            <p:cNvSpPr txBox="1"/>
            <p:nvPr/>
          </p:nvSpPr>
          <p:spPr>
            <a:xfrm>
              <a:off x="9740855" y="2969871"/>
              <a:ext cx="1942965" cy="707886"/>
            </a:xfrm>
            <a:prstGeom prst="rect">
              <a:avLst/>
            </a:prstGeom>
            <a:noFill/>
          </p:spPr>
          <p:txBody>
            <a:bodyPr wrap="square" rtlCol="0">
              <a:spAutoFit/>
            </a:bodyPr>
            <a:lstStyle/>
            <a:p>
              <a:pPr algn="ctr"/>
              <a:r>
                <a:rPr lang="el-GR" sz="2000" b="1" dirty="0">
                  <a:solidFill>
                    <a:schemeClr val="bg1"/>
                  </a:solidFill>
                </a:rPr>
                <a:t>Διαχείριση </a:t>
              </a:r>
              <a:r>
                <a:rPr lang="el-GR" sz="2000" b="1" dirty="0" err="1">
                  <a:solidFill>
                    <a:schemeClr val="bg1"/>
                  </a:solidFill>
                </a:rPr>
                <a:t>Κρίεσων</a:t>
              </a:r>
              <a:endParaRPr lang="it-IT" sz="2000" b="1" dirty="0">
                <a:solidFill>
                  <a:schemeClr val="bg1"/>
                </a:solidFill>
              </a:endParaRPr>
            </a:p>
          </p:txBody>
        </p:sp>
      </p:grpSp>
      <p:grpSp>
        <p:nvGrpSpPr>
          <p:cNvPr id="62" name="Gruppo 61">
            <a:extLst>
              <a:ext uri="{FF2B5EF4-FFF2-40B4-BE49-F238E27FC236}">
                <a16:creationId xmlns:a16="http://schemas.microsoft.com/office/drawing/2014/main" id="{D64CFD1B-4BB5-0FC1-C24D-96D64D8B729A}"/>
              </a:ext>
            </a:extLst>
          </p:cNvPr>
          <p:cNvGrpSpPr/>
          <p:nvPr/>
        </p:nvGrpSpPr>
        <p:grpSpPr>
          <a:xfrm>
            <a:off x="14121584" y="9316206"/>
            <a:ext cx="720000" cy="540000"/>
            <a:chOff x="6573488" y="5029771"/>
            <a:chExt cx="2160000" cy="1080000"/>
          </a:xfrm>
        </p:grpSpPr>
        <p:sp>
          <p:nvSpPr>
            <p:cNvPr id="63" name="Rettangolo con angoli arrotondati 62">
              <a:extLst>
                <a:ext uri="{FF2B5EF4-FFF2-40B4-BE49-F238E27FC236}">
                  <a16:creationId xmlns:a16="http://schemas.microsoft.com/office/drawing/2014/main" id="{66B1E8F3-4B51-43D3-F0E0-0D5AA54B04A9}"/>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4" name="CasellaDiTesto 63">
              <a:extLst>
                <a:ext uri="{FF2B5EF4-FFF2-40B4-BE49-F238E27FC236}">
                  <a16:creationId xmlns:a16="http://schemas.microsoft.com/office/drawing/2014/main" id="{B3FC89D0-8328-7920-2FFE-FCC2BDD4EF26}"/>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 ώρα</a:t>
              </a:r>
            </a:p>
          </p:txBody>
        </p:sp>
      </p:grpSp>
      <p:grpSp>
        <p:nvGrpSpPr>
          <p:cNvPr id="65" name="Gruppo 64">
            <a:extLst>
              <a:ext uri="{FF2B5EF4-FFF2-40B4-BE49-F238E27FC236}">
                <a16:creationId xmlns:a16="http://schemas.microsoft.com/office/drawing/2014/main" id="{EE7255DC-E8A6-92CC-7D19-4EC4BC3E9AE2}"/>
              </a:ext>
            </a:extLst>
          </p:cNvPr>
          <p:cNvGrpSpPr/>
          <p:nvPr/>
        </p:nvGrpSpPr>
        <p:grpSpPr>
          <a:xfrm>
            <a:off x="11114922" y="8356426"/>
            <a:ext cx="2473900" cy="1080000"/>
            <a:chOff x="9492465" y="2955847"/>
            <a:chExt cx="2473900" cy="1080000"/>
          </a:xfrm>
        </p:grpSpPr>
        <p:sp>
          <p:nvSpPr>
            <p:cNvPr id="66" name="Rettangolo con angoli arrotondati 65">
              <a:extLst>
                <a:ext uri="{FF2B5EF4-FFF2-40B4-BE49-F238E27FC236}">
                  <a16:creationId xmlns:a16="http://schemas.microsoft.com/office/drawing/2014/main" id="{AD896F2F-4103-9101-4001-C3614AFA3BF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7" name="CasellaDiTesto 66">
              <a:extLst>
                <a:ext uri="{FF2B5EF4-FFF2-40B4-BE49-F238E27FC236}">
                  <a16:creationId xmlns:a16="http://schemas.microsoft.com/office/drawing/2014/main" id="{D16806E8-5392-D75D-E476-997EB83F0009}"/>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ΟΙΚΟΔΟΜΗΣΗ ΟΡΓΑΝΩΤΙΚΗΣ ΑΝΘΕΚΤΙΚΟΤΗΤΑΣ</a:t>
              </a:r>
            </a:p>
          </p:txBody>
        </p:sp>
      </p:grpSp>
      <p:grpSp>
        <p:nvGrpSpPr>
          <p:cNvPr id="68" name="Gruppo 67">
            <a:extLst>
              <a:ext uri="{FF2B5EF4-FFF2-40B4-BE49-F238E27FC236}">
                <a16:creationId xmlns:a16="http://schemas.microsoft.com/office/drawing/2014/main" id="{84829E9C-2785-12A5-F05D-9A482DB37580}"/>
              </a:ext>
            </a:extLst>
          </p:cNvPr>
          <p:cNvGrpSpPr/>
          <p:nvPr/>
        </p:nvGrpSpPr>
        <p:grpSpPr>
          <a:xfrm>
            <a:off x="13073340" y="7872814"/>
            <a:ext cx="720000" cy="540000"/>
            <a:chOff x="6573488" y="5029771"/>
            <a:chExt cx="2160000" cy="1080000"/>
          </a:xfrm>
        </p:grpSpPr>
        <p:sp>
          <p:nvSpPr>
            <p:cNvPr id="69" name="Rettangolo con angoli arrotondati 68">
              <a:extLst>
                <a:ext uri="{FF2B5EF4-FFF2-40B4-BE49-F238E27FC236}">
                  <a16:creationId xmlns:a16="http://schemas.microsoft.com/office/drawing/2014/main" id="{28B5BEF6-B9B2-3539-FB19-64664F7CCD2C}"/>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0" name="CasellaDiTesto 69">
              <a:extLst>
                <a:ext uri="{FF2B5EF4-FFF2-40B4-BE49-F238E27FC236}">
                  <a16:creationId xmlns:a16="http://schemas.microsoft.com/office/drawing/2014/main" id="{7310AE82-A8D3-DD38-1D11-ABE66075D78F}"/>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a:t>
              </a:r>
            </a:p>
          </p:txBody>
        </p:sp>
      </p:grpSp>
      <p:grpSp>
        <p:nvGrpSpPr>
          <p:cNvPr id="71" name="Gruppo 70">
            <a:extLst>
              <a:ext uri="{FF2B5EF4-FFF2-40B4-BE49-F238E27FC236}">
                <a16:creationId xmlns:a16="http://schemas.microsoft.com/office/drawing/2014/main" id="{8D44F034-47A7-58EF-0276-20A377D66CFE}"/>
              </a:ext>
            </a:extLst>
          </p:cNvPr>
          <p:cNvGrpSpPr/>
          <p:nvPr/>
        </p:nvGrpSpPr>
        <p:grpSpPr>
          <a:xfrm>
            <a:off x="12076262" y="9340674"/>
            <a:ext cx="720000" cy="540000"/>
            <a:chOff x="6573488" y="5029771"/>
            <a:chExt cx="2160000" cy="1080000"/>
          </a:xfrm>
        </p:grpSpPr>
        <p:sp>
          <p:nvSpPr>
            <p:cNvPr id="72" name="Rettangolo con angoli arrotondati 71">
              <a:extLst>
                <a:ext uri="{FF2B5EF4-FFF2-40B4-BE49-F238E27FC236}">
                  <a16:creationId xmlns:a16="http://schemas.microsoft.com/office/drawing/2014/main" id="{53120913-2C82-A135-7F74-371E54C6240F}"/>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3" name="CasellaDiTesto 72">
              <a:extLst>
                <a:ext uri="{FF2B5EF4-FFF2-40B4-BE49-F238E27FC236}">
                  <a16:creationId xmlns:a16="http://schemas.microsoft.com/office/drawing/2014/main" id="{AA012267-0ADB-4ED0-2093-E1F0E9DE617F}"/>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a:t>
              </a:r>
            </a:p>
          </p:txBody>
        </p:sp>
      </p:grpSp>
    </p:spTree>
    <p:extLst>
      <p:ext uri="{BB962C8B-B14F-4D97-AF65-F5344CB8AC3E}">
        <p14:creationId xmlns:p14="http://schemas.microsoft.com/office/powerpoint/2010/main" val="739555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8A1FC-F2E7-176E-8D58-71AF36FFC136}"/>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2E4AE84-7DF8-2C86-15BE-09CEA3CCDD6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Η τεχνητή νοημοσύνη στο οικοσύστημα</a:t>
            </a:r>
          </a:p>
        </p:txBody>
      </p:sp>
      <p:sp>
        <p:nvSpPr>
          <p:cNvPr id="4" name="Google Shape;118;p2">
            <a:extLst>
              <a:ext uri="{FF2B5EF4-FFF2-40B4-BE49-F238E27FC236}">
                <a16:creationId xmlns:a16="http://schemas.microsoft.com/office/drawing/2014/main" id="{39183703-5FCD-6265-1FD3-3758A06AFB1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789629D-273F-549F-E5CC-EC6F8FA5A3D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C5425C6-A87C-FFCA-0B0C-92415895B13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06E2A9B-73FD-5708-C12A-85112DE3CCC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5B291AF8-E0F6-190C-D3F5-DD0DE844B49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C8ECA2D-3128-5C5D-2BBF-7BFE400B613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17937B8E-8267-5A33-65A1-3FBD9680EA46}"/>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8BF13CE-3585-28A4-7562-B66BFE597DB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6E68D67-B8EC-562D-DE95-33825E59CC5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CD53F416-6CCE-A292-CB10-65341EA4A1B1}"/>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CasellaDiTesto 15">
            <a:extLst>
              <a:ext uri="{FF2B5EF4-FFF2-40B4-BE49-F238E27FC236}">
                <a16:creationId xmlns:a16="http://schemas.microsoft.com/office/drawing/2014/main" id="{ACF2FB08-90F8-383C-BCA3-117AA3D47EAD}"/>
              </a:ext>
            </a:extLst>
          </p:cNvPr>
          <p:cNvSpPr txBox="1"/>
          <p:nvPr/>
        </p:nvSpPr>
        <p:spPr>
          <a:xfrm>
            <a:off x="1615440" y="9895279"/>
            <a:ext cx="16672560" cy="307777"/>
          </a:xfrm>
          <a:prstGeom prst="rect">
            <a:avLst/>
          </a:prstGeom>
          <a:noFill/>
        </p:spPr>
        <p:txBody>
          <a:bodyPr wrap="square">
            <a:spAutoFit/>
          </a:bodyPr>
          <a:lstStyle/>
          <a:p>
            <a:pPr algn="r"/>
            <a:r>
              <a:rPr lang="en-US" noProof="0" dirty="0"/>
              <a:t>Πηγή: ΕΚ, </a:t>
            </a:r>
            <a:r>
              <a:rPr lang="en-US" i="1" noProof="0" dirty="0"/>
              <a:t>Τεχνητή νοημοσύνη: Μια ευρωπαϊκή προοπτική</a:t>
            </a:r>
            <a:r>
              <a:rPr lang="en-US" noProof="0" dirty="0"/>
              <a:t>, https://publications.jrc.ec.europa.eu/repository/handle/JRC113826</a:t>
            </a:r>
          </a:p>
        </p:txBody>
      </p:sp>
      <p:pic>
        <p:nvPicPr>
          <p:cNvPr id="18" name="Immagine 17">
            <a:extLst>
              <a:ext uri="{FF2B5EF4-FFF2-40B4-BE49-F238E27FC236}">
                <a16:creationId xmlns:a16="http://schemas.microsoft.com/office/drawing/2014/main" id="{199E6B23-D7A7-797B-F605-B6E0582611A8}"/>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3181" b="98974" l="6442" r="97086">
                        <a14:foregroundMark x1="32975" y1="43330" x2="32975" y2="43330"/>
                        <a14:foregroundMark x1="32975" y1="43330" x2="27761" y2="70239"/>
                        <a14:foregroundMark x1="27761" y1="70239" x2="9356" y2="73774"/>
                        <a14:foregroundMark x1="9356" y1="73774" x2="2147" y2="59635"/>
                        <a14:foregroundMark x1="2147" y1="59635" x2="4294" y2="43672"/>
                        <a14:foregroundMark x1="4294" y1="43672" x2="19325" y2="40365"/>
                        <a14:foregroundMark x1="19325" y1="40365" x2="45245" y2="41619"/>
                        <a14:foregroundMark x1="45245" y1="41619" x2="78681" y2="35462"/>
                        <a14:foregroundMark x1="78681" y1="35462" x2="90184" y2="38769"/>
                        <a14:foregroundMark x1="90184" y1="38769" x2="86196" y2="44242"/>
                        <a14:foregroundMark x1="86196" y1="44242" x2="45552" y2="46408"/>
                        <a14:foregroundMark x1="45552" y1="46408" x2="43098" y2="52223"/>
                        <a14:foregroundMark x1="43098" y1="52223" x2="43252" y2="58381"/>
                        <a14:foregroundMark x1="43252" y1="58381" x2="54601" y2="72292"/>
                        <a14:foregroundMark x1="54601" y1="72292" x2="55982" y2="79704"/>
                        <a14:foregroundMark x1="55982" y1="79704" x2="62423" y2="88826"/>
                        <a14:foregroundMark x1="62423" y1="88826" x2="37577" y2="89282"/>
                        <a14:foregroundMark x1="37577" y1="89282" x2="3374" y2="83580"/>
                        <a14:foregroundMark x1="3374" y1="83580" x2="12117" y2="41391"/>
                        <a14:foregroundMark x1="12117" y1="41391" x2="17025" y2="35918"/>
                        <a14:foregroundMark x1="17025" y1="35918" x2="58896" y2="33751"/>
                        <a14:foregroundMark x1="58896" y1="33751" x2="62423" y2="33751"/>
                        <a14:foregroundMark x1="6442" y1="79247" x2="62423" y2="83010"/>
                        <a14:foregroundMark x1="62423" y1="83010" x2="42178" y2="88483"/>
                        <a14:foregroundMark x1="42178" y1="88483" x2="15491" y2="87913"/>
                        <a14:foregroundMark x1="15491" y1="87913" x2="8129" y2="84949"/>
                        <a14:foregroundMark x1="8129" y1="84949" x2="6442" y2="76055"/>
                        <a14:foregroundMark x1="6442" y1="76055" x2="40184" y2="67161"/>
                        <a14:foregroundMark x1="40184" y1="67161" x2="44018" y2="73204"/>
                        <a14:foregroundMark x1="44018" y1="73204" x2="50767" y2="78677"/>
                        <a14:foregroundMark x1="50767" y1="78677" x2="52607" y2="85405"/>
                        <a14:foregroundMark x1="94785" y1="68529" x2="94785" y2="68529"/>
                        <a14:foregroundMark x1="71626" y1="50627" x2="71626" y2="50627"/>
                        <a14:foregroundMark x1="71626" y1="50627" x2="65184" y2="56670"/>
                        <a14:foregroundMark x1="65184" y1="56670" x2="91564" y2="56899"/>
                        <a14:foregroundMark x1="91564" y1="56899" x2="97086" y2="51311"/>
                        <a14:foregroundMark x1="97086" y1="51311" x2="89571" y2="45610"/>
                        <a14:foregroundMark x1="89571" y1="45610" x2="86656" y2="44926"/>
                        <a14:foregroundMark x1="78834" y1="95097" x2="78834" y2="95097"/>
                        <a14:foregroundMark x1="88957" y1="98974" x2="88957" y2="98974"/>
                        <a14:backgroundMark x1="59816" y1="92360" x2="59816" y2="92360"/>
                        <a14:backgroundMark x1="61810" y1="94299" x2="61810" y2="94299"/>
                        <a14:backgroundMark x1="62320" y1="91309" x2="62577" y2="92702"/>
                        <a14:backgroundMark x1="62577" y1="92702" x2="57362" y2="99430"/>
                        <a14:backgroundMark x1="57362" y1="99430" x2="5675" y2="98974"/>
                        <a14:backgroundMark x1="5675" y1="98974" x2="35274" y2="91120"/>
                        <a14:backgroundMark x1="52301" y1="98290" x2="52301" y2="98290"/>
                        <a14:backgroundMark x1="52301" y1="98290" x2="45092" y2="96237"/>
                        <a14:backgroundMark x1="45092" y1="96237" x2="52607" y2="98632"/>
                        <a14:backgroundMark x1="52607" y1="98632" x2="52914" y2="99658"/>
                        <a14:backgroundMark x1="67638" y1="96009" x2="67638" y2="96009"/>
                        <a14:backgroundMark x1="67638" y1="96009" x2="67638" y2="96009"/>
                        <a14:backgroundMark x1="75767" y1="97719" x2="75767" y2="97719"/>
                      </a14:backgroundRemoval>
                    </a14:imgEffect>
                  </a14:imgLayer>
                </a14:imgProps>
              </a:ext>
            </a:extLst>
          </a:blip>
          <a:srcRect t="29851"/>
          <a:stretch>
            <a:fillRect/>
          </a:stretch>
        </p:blipFill>
        <p:spPr>
          <a:xfrm>
            <a:off x="5429392" y="1856375"/>
            <a:ext cx="8519690" cy="8038901"/>
          </a:xfrm>
          <a:prstGeom prst="rect">
            <a:avLst/>
          </a:prstGeom>
        </p:spPr>
      </p:pic>
    </p:spTree>
    <p:extLst>
      <p:ext uri="{BB962C8B-B14F-4D97-AF65-F5344CB8AC3E}">
        <p14:creationId xmlns:p14="http://schemas.microsoft.com/office/powerpoint/2010/main" val="1446531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D0FA2-15A1-81BC-758B-836468F31EB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A506CB9E-65ED-E90C-CEDA-C4D6635ED0F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Η τεχνητή νοημοσύνη στο οικοσύστημα</a:t>
            </a:r>
          </a:p>
        </p:txBody>
      </p:sp>
      <p:sp>
        <p:nvSpPr>
          <p:cNvPr id="4" name="Google Shape;118;p2">
            <a:extLst>
              <a:ext uri="{FF2B5EF4-FFF2-40B4-BE49-F238E27FC236}">
                <a16:creationId xmlns:a16="http://schemas.microsoft.com/office/drawing/2014/main" id="{720F158F-1EE3-EE5F-6EF2-03E1E2970EB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B28B9C4-52C0-972E-3E8E-17817A4CABD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5BF095B-A706-0776-14A1-1C0B0DCC8C6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F5258F7-FDCC-0B66-9222-D779E8B6C16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5E0F6BB-D1C8-67DA-9DED-B11CE9DB4E3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34C084F-1D84-9D99-8BB8-6728209F35B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2AE5924-A619-58FB-7BEA-1A5E5EF758F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087A7C8-E3F1-4A55-1A75-AFE11999C6D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4E4EFFA-04E8-CC04-4090-C591791B6D6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1D225A4-27A5-2AFF-CEAA-331E6215F8C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789E117C-00F3-5E0D-3931-AB3B93949C2A}"/>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Η έλευση της τεχνητής νοημοσύνης θα αλλάξει ορισμένες πτυχές της παραπληροφόρησης – π.χ. τον ρόλο των μηχανών αναζήτησης – και θα επιδεινώσει άλλες – την αληθοφάνεια ορισμένων περιεχομένων, ιδίως μέσω των deep fakes, που δημιουργούνται εύκολα.</a:t>
            </a:r>
          </a:p>
        </p:txBody>
      </p:sp>
      <p:sp>
        <p:nvSpPr>
          <p:cNvPr id="16" name="CasellaDiTesto 15">
            <a:extLst>
              <a:ext uri="{FF2B5EF4-FFF2-40B4-BE49-F238E27FC236}">
                <a16:creationId xmlns:a16="http://schemas.microsoft.com/office/drawing/2014/main" id="{1D4AF418-1637-F287-1392-71745B2955D4}"/>
              </a:ext>
            </a:extLst>
          </p:cNvPr>
          <p:cNvSpPr txBox="1"/>
          <p:nvPr/>
        </p:nvSpPr>
        <p:spPr>
          <a:xfrm>
            <a:off x="1615440" y="9895279"/>
            <a:ext cx="16672560" cy="307777"/>
          </a:xfrm>
          <a:prstGeom prst="rect">
            <a:avLst/>
          </a:prstGeom>
          <a:noFill/>
        </p:spPr>
        <p:txBody>
          <a:bodyPr wrap="square">
            <a:spAutoFit/>
          </a:bodyPr>
          <a:lstStyle/>
          <a:p>
            <a:pPr algn="r"/>
            <a:r>
              <a:rPr lang="it-IT" dirty="0"/>
              <a:t>Βλ.</a:t>
            </a:r>
            <a:endParaRPr lang="en-US" dirty="0"/>
          </a:p>
        </p:txBody>
      </p:sp>
      <p:sp>
        <p:nvSpPr>
          <p:cNvPr id="3" name="CasellaDiTesto 2">
            <a:extLst>
              <a:ext uri="{FF2B5EF4-FFF2-40B4-BE49-F238E27FC236}">
                <a16:creationId xmlns:a16="http://schemas.microsoft.com/office/drawing/2014/main" id="{17490C66-3E49-3270-1CC1-796E93E769CA}"/>
              </a:ext>
            </a:extLst>
          </p:cNvPr>
          <p:cNvSpPr txBox="1"/>
          <p:nvPr/>
        </p:nvSpPr>
        <p:spPr>
          <a:xfrm>
            <a:off x="9144000" y="9895279"/>
            <a:ext cx="9144000" cy="307777"/>
          </a:xfrm>
          <a:prstGeom prst="rect">
            <a:avLst/>
          </a:prstGeom>
          <a:noFill/>
        </p:spPr>
        <p:txBody>
          <a:bodyPr wrap="square">
            <a:spAutoFit/>
          </a:bodyPr>
          <a:lstStyle/>
          <a:p>
            <a:pPr algn="r"/>
            <a:r>
              <a:rPr lang="it-IT" dirty="0"/>
              <a:t>Βλ.: Ενότητα: Διαχείριση της τεχνητής νοημοσύνης και </a:t>
            </a:r>
            <a:r>
              <a:rPr lang="it-IT" dirty="0" err="1"/>
              <a:t>της κυβερνοασφάλειας </a:t>
            </a:r>
            <a:r>
              <a:rPr lang="it-IT" dirty="0"/>
              <a:t>σε </a:t>
            </a:r>
            <a:r>
              <a:rPr lang="it-IT" dirty="0" err="1"/>
              <a:t>αβέβαιους </a:t>
            </a:r>
            <a:r>
              <a:rPr lang="it-IT" dirty="0"/>
              <a:t>καιρούς </a:t>
            </a:r>
            <a:endParaRPr lang="en-US" dirty="0"/>
          </a:p>
        </p:txBody>
      </p:sp>
    </p:spTree>
    <p:extLst>
      <p:ext uri="{BB962C8B-B14F-4D97-AF65-F5344CB8AC3E}">
        <p14:creationId xmlns:p14="http://schemas.microsoft.com/office/powerpoint/2010/main" val="2551613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78208-8F78-9E31-DB81-6A37C6E44DE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7D22335-46D2-5CDD-5B22-5C6FBDA18F0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Η τεχνητή νοημοσύνη στο οικοσύστημα</a:t>
            </a:r>
          </a:p>
        </p:txBody>
      </p:sp>
      <p:sp>
        <p:nvSpPr>
          <p:cNvPr id="4" name="Google Shape;118;p2">
            <a:extLst>
              <a:ext uri="{FF2B5EF4-FFF2-40B4-BE49-F238E27FC236}">
                <a16:creationId xmlns:a16="http://schemas.microsoft.com/office/drawing/2014/main" id="{CDA4D4AE-6FB0-5A38-61F9-0934825E479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28876FC-B139-298D-0836-6F26B3D1157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2CFB628-2F26-1C96-8AEF-84140772C56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C4824E4-462E-DE06-8E3C-699391CBC6E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ECCDCD2-A60B-DA1A-D86A-35787506F65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B2BF7D9-B12E-6762-94B3-8786256301F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F2FD7A6-CAC2-A060-9597-42C8EA00DC7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C48F0F9-79A4-4843-4B47-A84A478297E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E011AD3-ECB4-36CC-0198-3FA4F972AFE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C2E8FD5D-D907-5A75-DD47-0D0C431E322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92C11379-E282-2D9E-C3DC-C9EA017231AD}"/>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Όπως κάθε νέα τεχνολογία, η τεχνητή νοημοσύνη – στις διάφορες μορφές της – θα αναδιαμορφώσει, με περισσότερο ή λιγότερο ριζοσπαστικό τρόπο, τις σχέσεις που υπάρχουν στο περιβάλλον στο οποίο θα εισαχθεί, ιδίως μέσω της ανακατανομής των ικανοτήτων και των δεξιοτήτων, και κατά συνέπεια και της εξουσίας.</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2636727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07A28-CCA6-9CE4-1757-FAF4863FA77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0A37E90-0ED9-6D5A-47FF-B8C9C57D543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Η τεχνητή νοημοσύνη στο οικοσύστημα</a:t>
            </a:r>
          </a:p>
        </p:txBody>
      </p:sp>
      <p:sp>
        <p:nvSpPr>
          <p:cNvPr id="4" name="Google Shape;118;p2">
            <a:extLst>
              <a:ext uri="{FF2B5EF4-FFF2-40B4-BE49-F238E27FC236}">
                <a16:creationId xmlns:a16="http://schemas.microsoft.com/office/drawing/2014/main" id="{798D887B-DD63-B1EF-7236-AB66793CB26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181E3063-ABDE-3C75-6C1F-1FEC99EA85C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5E0BB1A-E9D1-DA13-4E37-35CFF10E7A4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98A5AC6A-B21D-C8AF-617E-64BEE63231D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F8CE6A1-1CD9-6791-69D8-165035FAF445}"/>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E66443A-8A34-9C78-4470-78B27B5CFD8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35DC8D6-EDA1-40E2-BF1A-39C1E20FB4E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8344997-C414-D6E2-D473-D3D3BCFC701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C0E289B-5059-067E-0AC7-FA63A0DC75E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A5490CB-4345-1AA7-E300-150EC251542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4B482D9-F4A2-82EB-712A-B9995ED4A765}"/>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Ακολουθώντας την προσέγγιση του οικοσυστήματος, εξετάζουμε πώς η τεχνητή νοημοσύνη μπορεί να ενταχθεί στο σημερινό σχολικό οικοσύστημα. </a:t>
            </a:r>
          </a:p>
          <a:p>
            <a:pPr marL="25400" indent="0" algn="l">
              <a:lnSpc>
                <a:spcPct val="170000"/>
              </a:lnSpc>
            </a:pPr>
            <a:r>
              <a:rPr lang="en-US" dirty="0">
                <a:solidFill>
                  <a:schemeClr val="tx1"/>
                </a:solidFill>
                <a:latin typeface="Bricolage Grotesque" panose="020B0604020202020204" charset="0"/>
              </a:rPr>
              <a:t>Αυτός είναι και ο λόγος για τον οποίο το μάθημα βασίζεται σε πραγματικές περιπτώσεις και παραδείγματα που φέρνετε και εσείς οι εκπαιδευόμενοι.</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
        <p:nvSpPr>
          <p:cNvPr id="3" name="TextBox 110">
            <a:extLst>
              <a:ext uri="{FF2B5EF4-FFF2-40B4-BE49-F238E27FC236}">
                <a16:creationId xmlns:a16="http://schemas.microsoft.com/office/drawing/2014/main" id="{1EFAD0EC-CEE3-28B6-E288-429AD7329D42}"/>
              </a:ext>
            </a:extLst>
          </p:cNvPr>
          <p:cNvSpPr txBox="1"/>
          <p:nvPr/>
        </p:nvSpPr>
        <p:spPr>
          <a:xfrm>
            <a:off x="11003877" y="5875198"/>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4" name="TextBox 111">
            <a:extLst>
              <a:ext uri="{FF2B5EF4-FFF2-40B4-BE49-F238E27FC236}">
                <a16:creationId xmlns:a16="http://schemas.microsoft.com/office/drawing/2014/main" id="{C0C76D51-7599-61DB-F55E-95C70570A12F}"/>
              </a:ext>
            </a:extLst>
          </p:cNvPr>
          <p:cNvSpPr txBox="1"/>
          <p:nvPr/>
        </p:nvSpPr>
        <p:spPr>
          <a:xfrm>
            <a:off x="10232552" y="5771375"/>
            <a:ext cx="103734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6" name="TextBox 112">
            <a:extLst>
              <a:ext uri="{FF2B5EF4-FFF2-40B4-BE49-F238E27FC236}">
                <a16:creationId xmlns:a16="http://schemas.microsoft.com/office/drawing/2014/main" id="{31FDEB99-95D0-E660-C984-9FCF4855B62D}"/>
              </a:ext>
            </a:extLst>
          </p:cNvPr>
          <p:cNvSpPr txBox="1"/>
          <p:nvPr/>
        </p:nvSpPr>
        <p:spPr>
          <a:xfrm>
            <a:off x="13021929" y="5578021"/>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7" name="TextBox 113">
            <a:extLst>
              <a:ext uri="{FF2B5EF4-FFF2-40B4-BE49-F238E27FC236}">
                <a16:creationId xmlns:a16="http://schemas.microsoft.com/office/drawing/2014/main" id="{1920B82B-2FC9-1B3F-B07B-93D7EEDB41AA}"/>
              </a:ext>
            </a:extLst>
          </p:cNvPr>
          <p:cNvSpPr txBox="1"/>
          <p:nvPr/>
        </p:nvSpPr>
        <p:spPr>
          <a:xfrm>
            <a:off x="12262895" y="5509026"/>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8" name="TextBox 144">
            <a:extLst>
              <a:ext uri="{FF2B5EF4-FFF2-40B4-BE49-F238E27FC236}">
                <a16:creationId xmlns:a16="http://schemas.microsoft.com/office/drawing/2014/main" id="{2EBD6524-9ADE-BED5-5DD6-9D6010CD4130}"/>
              </a:ext>
            </a:extLst>
          </p:cNvPr>
          <p:cNvSpPr txBox="1"/>
          <p:nvPr/>
        </p:nvSpPr>
        <p:spPr>
          <a:xfrm>
            <a:off x="11176685" y="5387825"/>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9" name="TextBox 145">
            <a:extLst>
              <a:ext uri="{FF2B5EF4-FFF2-40B4-BE49-F238E27FC236}">
                <a16:creationId xmlns:a16="http://schemas.microsoft.com/office/drawing/2014/main" id="{C4BFAE13-4696-7092-3000-09E32376B36E}"/>
              </a:ext>
            </a:extLst>
          </p:cNvPr>
          <p:cNvSpPr txBox="1"/>
          <p:nvPr/>
        </p:nvSpPr>
        <p:spPr>
          <a:xfrm>
            <a:off x="11843212" y="5721294"/>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0" name="TextBox 147">
            <a:extLst>
              <a:ext uri="{FF2B5EF4-FFF2-40B4-BE49-F238E27FC236}">
                <a16:creationId xmlns:a16="http://schemas.microsoft.com/office/drawing/2014/main" id="{F7218082-7AC7-DE23-4968-3EF41522893A}"/>
              </a:ext>
            </a:extLst>
          </p:cNvPr>
          <p:cNvSpPr txBox="1"/>
          <p:nvPr/>
        </p:nvSpPr>
        <p:spPr>
          <a:xfrm>
            <a:off x="11650293" y="536714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1" name="TextBox 148">
            <a:extLst>
              <a:ext uri="{FF2B5EF4-FFF2-40B4-BE49-F238E27FC236}">
                <a16:creationId xmlns:a16="http://schemas.microsoft.com/office/drawing/2014/main" id="{25B47C2A-3FA9-BE29-8C9B-743B51180F11}"/>
              </a:ext>
            </a:extLst>
          </p:cNvPr>
          <p:cNvSpPr txBox="1"/>
          <p:nvPr/>
        </p:nvSpPr>
        <p:spPr>
          <a:xfrm>
            <a:off x="11696702" y="5804799"/>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2" name="TextBox 149">
            <a:extLst>
              <a:ext uri="{FF2B5EF4-FFF2-40B4-BE49-F238E27FC236}">
                <a16:creationId xmlns:a16="http://schemas.microsoft.com/office/drawing/2014/main" id="{E61C6D3D-0445-00C2-EF80-61FF87AB9D68}"/>
              </a:ext>
            </a:extLst>
          </p:cNvPr>
          <p:cNvSpPr txBox="1"/>
          <p:nvPr/>
        </p:nvSpPr>
        <p:spPr>
          <a:xfrm>
            <a:off x="11157322" y="6269172"/>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3" name="TextBox 151">
            <a:extLst>
              <a:ext uri="{FF2B5EF4-FFF2-40B4-BE49-F238E27FC236}">
                <a16:creationId xmlns:a16="http://schemas.microsoft.com/office/drawing/2014/main" id="{71ED91F8-B502-B2D9-9714-2798A5AEF2C8}"/>
              </a:ext>
            </a:extLst>
          </p:cNvPr>
          <p:cNvSpPr txBox="1"/>
          <p:nvPr/>
        </p:nvSpPr>
        <p:spPr>
          <a:xfrm>
            <a:off x="11119657" y="557802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4" name="TextBox 153">
            <a:extLst>
              <a:ext uri="{FF2B5EF4-FFF2-40B4-BE49-F238E27FC236}">
                <a16:creationId xmlns:a16="http://schemas.microsoft.com/office/drawing/2014/main" id="{54FA4E39-C980-A668-EA3B-ACA8FAE7820E}"/>
              </a:ext>
            </a:extLst>
          </p:cNvPr>
          <p:cNvSpPr txBox="1"/>
          <p:nvPr/>
        </p:nvSpPr>
        <p:spPr>
          <a:xfrm>
            <a:off x="12503257" y="630599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5" name="TextBox 154">
            <a:extLst>
              <a:ext uri="{FF2B5EF4-FFF2-40B4-BE49-F238E27FC236}">
                <a16:creationId xmlns:a16="http://schemas.microsoft.com/office/drawing/2014/main" id="{2BBCB7B8-E6BB-5EC6-5357-A64016E79EBA}"/>
              </a:ext>
            </a:extLst>
          </p:cNvPr>
          <p:cNvSpPr txBox="1"/>
          <p:nvPr/>
        </p:nvSpPr>
        <p:spPr>
          <a:xfrm>
            <a:off x="11907224" y="627968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6" name="TextBox 155">
            <a:extLst>
              <a:ext uri="{FF2B5EF4-FFF2-40B4-BE49-F238E27FC236}">
                <a16:creationId xmlns:a16="http://schemas.microsoft.com/office/drawing/2014/main" id="{ECD920CD-92C5-FAC6-9386-132892EABEEA}"/>
              </a:ext>
            </a:extLst>
          </p:cNvPr>
          <p:cNvSpPr txBox="1"/>
          <p:nvPr/>
        </p:nvSpPr>
        <p:spPr>
          <a:xfrm>
            <a:off x="11729550" y="482260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7" name="TextBox 156">
            <a:extLst>
              <a:ext uri="{FF2B5EF4-FFF2-40B4-BE49-F238E27FC236}">
                <a16:creationId xmlns:a16="http://schemas.microsoft.com/office/drawing/2014/main" id="{371F7626-EE10-90DA-C11F-C7BFC9295C5B}"/>
              </a:ext>
            </a:extLst>
          </p:cNvPr>
          <p:cNvSpPr txBox="1"/>
          <p:nvPr/>
        </p:nvSpPr>
        <p:spPr>
          <a:xfrm>
            <a:off x="12667974" y="5141533"/>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8" name="TextBox 169">
            <a:extLst>
              <a:ext uri="{FF2B5EF4-FFF2-40B4-BE49-F238E27FC236}">
                <a16:creationId xmlns:a16="http://schemas.microsoft.com/office/drawing/2014/main" id="{71573D65-B107-EFA3-7E64-5C7F6E18BF4E}"/>
              </a:ext>
            </a:extLst>
          </p:cNvPr>
          <p:cNvSpPr txBox="1"/>
          <p:nvPr/>
        </p:nvSpPr>
        <p:spPr>
          <a:xfrm>
            <a:off x="11818293" y="6649021"/>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9" name="TextBox 170">
            <a:extLst>
              <a:ext uri="{FF2B5EF4-FFF2-40B4-BE49-F238E27FC236}">
                <a16:creationId xmlns:a16="http://schemas.microsoft.com/office/drawing/2014/main" id="{B55702B0-6B58-64A6-695F-2BCC0026B924}"/>
              </a:ext>
            </a:extLst>
          </p:cNvPr>
          <p:cNvSpPr txBox="1"/>
          <p:nvPr/>
        </p:nvSpPr>
        <p:spPr>
          <a:xfrm>
            <a:off x="12134193" y="5101796"/>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0" name="TextBox 172">
            <a:extLst>
              <a:ext uri="{FF2B5EF4-FFF2-40B4-BE49-F238E27FC236}">
                <a16:creationId xmlns:a16="http://schemas.microsoft.com/office/drawing/2014/main" id="{AD83C66C-55D7-4B23-D5FD-EBC3904BEBCD}"/>
              </a:ext>
            </a:extLst>
          </p:cNvPr>
          <p:cNvSpPr txBox="1"/>
          <p:nvPr/>
        </p:nvSpPr>
        <p:spPr>
          <a:xfrm>
            <a:off x="10616181" y="5290647"/>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1" name="TextBox 174">
            <a:extLst>
              <a:ext uri="{FF2B5EF4-FFF2-40B4-BE49-F238E27FC236}">
                <a16:creationId xmlns:a16="http://schemas.microsoft.com/office/drawing/2014/main" id="{7F844F0A-D1AF-8458-2477-2387DCE36E79}"/>
              </a:ext>
            </a:extLst>
          </p:cNvPr>
          <p:cNvSpPr txBox="1"/>
          <p:nvPr/>
        </p:nvSpPr>
        <p:spPr>
          <a:xfrm>
            <a:off x="11059304" y="4804220"/>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2" name="TextBox 110">
            <a:extLst>
              <a:ext uri="{FF2B5EF4-FFF2-40B4-BE49-F238E27FC236}">
                <a16:creationId xmlns:a16="http://schemas.microsoft.com/office/drawing/2014/main" id="{B0C1E8CE-0249-332A-C31D-D852F43C2D23}"/>
              </a:ext>
            </a:extLst>
          </p:cNvPr>
          <p:cNvSpPr txBox="1"/>
          <p:nvPr/>
        </p:nvSpPr>
        <p:spPr>
          <a:xfrm>
            <a:off x="15291870" y="6027598"/>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3" name="TextBox 111">
            <a:extLst>
              <a:ext uri="{FF2B5EF4-FFF2-40B4-BE49-F238E27FC236}">
                <a16:creationId xmlns:a16="http://schemas.microsoft.com/office/drawing/2014/main" id="{195A6C5B-8D20-9E5B-5125-9DE657A5940A}"/>
              </a:ext>
            </a:extLst>
          </p:cNvPr>
          <p:cNvSpPr txBox="1"/>
          <p:nvPr/>
        </p:nvSpPr>
        <p:spPr>
          <a:xfrm>
            <a:off x="14520545" y="5923775"/>
            <a:ext cx="103734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4" name="TextBox 112">
            <a:extLst>
              <a:ext uri="{FF2B5EF4-FFF2-40B4-BE49-F238E27FC236}">
                <a16:creationId xmlns:a16="http://schemas.microsoft.com/office/drawing/2014/main" id="{F289DE5B-CB89-FE62-3C2A-1EF39C3F64DC}"/>
              </a:ext>
            </a:extLst>
          </p:cNvPr>
          <p:cNvSpPr txBox="1"/>
          <p:nvPr/>
        </p:nvSpPr>
        <p:spPr>
          <a:xfrm>
            <a:off x="17309922" y="5730421"/>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5" name="TextBox 113">
            <a:extLst>
              <a:ext uri="{FF2B5EF4-FFF2-40B4-BE49-F238E27FC236}">
                <a16:creationId xmlns:a16="http://schemas.microsoft.com/office/drawing/2014/main" id="{84DB36D7-56AF-AD18-274C-313D489F88F0}"/>
              </a:ext>
            </a:extLst>
          </p:cNvPr>
          <p:cNvSpPr txBox="1"/>
          <p:nvPr/>
        </p:nvSpPr>
        <p:spPr>
          <a:xfrm>
            <a:off x="16550888" y="5661426"/>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6" name="TextBox 144">
            <a:extLst>
              <a:ext uri="{FF2B5EF4-FFF2-40B4-BE49-F238E27FC236}">
                <a16:creationId xmlns:a16="http://schemas.microsoft.com/office/drawing/2014/main" id="{162B3C77-6E6F-67D3-7E86-F8D2B641EC9B}"/>
              </a:ext>
            </a:extLst>
          </p:cNvPr>
          <p:cNvSpPr txBox="1"/>
          <p:nvPr/>
        </p:nvSpPr>
        <p:spPr>
          <a:xfrm>
            <a:off x="15464678" y="5540225"/>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7" name="TextBox 145">
            <a:extLst>
              <a:ext uri="{FF2B5EF4-FFF2-40B4-BE49-F238E27FC236}">
                <a16:creationId xmlns:a16="http://schemas.microsoft.com/office/drawing/2014/main" id="{BC67C9BB-F4B7-5DAA-FB1C-46C5CDB56443}"/>
              </a:ext>
            </a:extLst>
          </p:cNvPr>
          <p:cNvSpPr txBox="1"/>
          <p:nvPr/>
        </p:nvSpPr>
        <p:spPr>
          <a:xfrm>
            <a:off x="16131205" y="6068057"/>
            <a:ext cx="567116"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AI</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8" name="TextBox 147">
            <a:extLst>
              <a:ext uri="{FF2B5EF4-FFF2-40B4-BE49-F238E27FC236}">
                <a16:creationId xmlns:a16="http://schemas.microsoft.com/office/drawing/2014/main" id="{C4625FE4-956E-ADF7-BC23-68DF12166829}"/>
              </a:ext>
            </a:extLst>
          </p:cNvPr>
          <p:cNvSpPr txBox="1"/>
          <p:nvPr/>
        </p:nvSpPr>
        <p:spPr>
          <a:xfrm>
            <a:off x="15938286" y="551954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9" name="TextBox 148">
            <a:extLst>
              <a:ext uri="{FF2B5EF4-FFF2-40B4-BE49-F238E27FC236}">
                <a16:creationId xmlns:a16="http://schemas.microsoft.com/office/drawing/2014/main" id="{CFE42A29-E056-11EF-2657-3E692C744B6B}"/>
              </a:ext>
            </a:extLst>
          </p:cNvPr>
          <p:cNvSpPr txBox="1"/>
          <p:nvPr/>
        </p:nvSpPr>
        <p:spPr>
          <a:xfrm>
            <a:off x="15708435" y="5068694"/>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0" name="TextBox 149">
            <a:extLst>
              <a:ext uri="{FF2B5EF4-FFF2-40B4-BE49-F238E27FC236}">
                <a16:creationId xmlns:a16="http://schemas.microsoft.com/office/drawing/2014/main" id="{9F43DC37-77AE-6954-05D3-7311EA8014D5}"/>
              </a:ext>
            </a:extLst>
          </p:cNvPr>
          <p:cNvSpPr txBox="1"/>
          <p:nvPr/>
        </p:nvSpPr>
        <p:spPr>
          <a:xfrm>
            <a:off x="15445315" y="6421572"/>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1" name="TextBox 151">
            <a:extLst>
              <a:ext uri="{FF2B5EF4-FFF2-40B4-BE49-F238E27FC236}">
                <a16:creationId xmlns:a16="http://schemas.microsoft.com/office/drawing/2014/main" id="{BD372E3E-9247-A873-84E2-5BBC0A6ADB6B}"/>
              </a:ext>
            </a:extLst>
          </p:cNvPr>
          <p:cNvSpPr txBox="1"/>
          <p:nvPr/>
        </p:nvSpPr>
        <p:spPr>
          <a:xfrm>
            <a:off x="15407650" y="573042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2" name="TextBox 153">
            <a:extLst>
              <a:ext uri="{FF2B5EF4-FFF2-40B4-BE49-F238E27FC236}">
                <a16:creationId xmlns:a16="http://schemas.microsoft.com/office/drawing/2014/main" id="{827B32DB-6209-7DF8-9D38-A4CEDC191699}"/>
              </a:ext>
            </a:extLst>
          </p:cNvPr>
          <p:cNvSpPr txBox="1"/>
          <p:nvPr/>
        </p:nvSpPr>
        <p:spPr>
          <a:xfrm>
            <a:off x="16791250" y="645839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3" name="TextBox 154">
            <a:extLst>
              <a:ext uri="{FF2B5EF4-FFF2-40B4-BE49-F238E27FC236}">
                <a16:creationId xmlns:a16="http://schemas.microsoft.com/office/drawing/2014/main" id="{C0F22199-97F9-A4DF-C864-BEB2B7801F8B}"/>
              </a:ext>
            </a:extLst>
          </p:cNvPr>
          <p:cNvSpPr txBox="1"/>
          <p:nvPr/>
        </p:nvSpPr>
        <p:spPr>
          <a:xfrm>
            <a:off x="15837684" y="7012483"/>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4" name="TextBox 155">
            <a:extLst>
              <a:ext uri="{FF2B5EF4-FFF2-40B4-BE49-F238E27FC236}">
                <a16:creationId xmlns:a16="http://schemas.microsoft.com/office/drawing/2014/main" id="{2A4627C7-054D-E25E-7F99-88C21A5FB9A1}"/>
              </a:ext>
            </a:extLst>
          </p:cNvPr>
          <p:cNvSpPr txBox="1"/>
          <p:nvPr/>
        </p:nvSpPr>
        <p:spPr>
          <a:xfrm>
            <a:off x="16017543" y="497500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5" name="TextBox 156">
            <a:extLst>
              <a:ext uri="{FF2B5EF4-FFF2-40B4-BE49-F238E27FC236}">
                <a16:creationId xmlns:a16="http://schemas.microsoft.com/office/drawing/2014/main" id="{1F5FC2F8-4A6A-5518-8274-26C4E87650F2}"/>
              </a:ext>
            </a:extLst>
          </p:cNvPr>
          <p:cNvSpPr txBox="1"/>
          <p:nvPr/>
        </p:nvSpPr>
        <p:spPr>
          <a:xfrm>
            <a:off x="16955967" y="5293933"/>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6" name="TextBox 169">
            <a:extLst>
              <a:ext uri="{FF2B5EF4-FFF2-40B4-BE49-F238E27FC236}">
                <a16:creationId xmlns:a16="http://schemas.microsoft.com/office/drawing/2014/main" id="{6CD3103A-1E1C-B745-4D51-FAEB94C2585E}"/>
              </a:ext>
            </a:extLst>
          </p:cNvPr>
          <p:cNvSpPr txBox="1"/>
          <p:nvPr/>
        </p:nvSpPr>
        <p:spPr>
          <a:xfrm>
            <a:off x="16106286" y="6801421"/>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7" name="TextBox 170">
            <a:extLst>
              <a:ext uri="{FF2B5EF4-FFF2-40B4-BE49-F238E27FC236}">
                <a16:creationId xmlns:a16="http://schemas.microsoft.com/office/drawing/2014/main" id="{D2FA306D-75FC-3F02-F8C9-B26469770C42}"/>
              </a:ext>
            </a:extLst>
          </p:cNvPr>
          <p:cNvSpPr txBox="1"/>
          <p:nvPr/>
        </p:nvSpPr>
        <p:spPr>
          <a:xfrm>
            <a:off x="16422186" y="5254196"/>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8" name="TextBox 172">
            <a:extLst>
              <a:ext uri="{FF2B5EF4-FFF2-40B4-BE49-F238E27FC236}">
                <a16:creationId xmlns:a16="http://schemas.microsoft.com/office/drawing/2014/main" id="{C1226FC0-BEDE-4788-6260-6BCF05218169}"/>
              </a:ext>
            </a:extLst>
          </p:cNvPr>
          <p:cNvSpPr txBox="1"/>
          <p:nvPr/>
        </p:nvSpPr>
        <p:spPr>
          <a:xfrm>
            <a:off x="14904174" y="5443047"/>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9" name="TextBox 174">
            <a:extLst>
              <a:ext uri="{FF2B5EF4-FFF2-40B4-BE49-F238E27FC236}">
                <a16:creationId xmlns:a16="http://schemas.microsoft.com/office/drawing/2014/main" id="{E6FD72D8-0AF2-F238-E32B-E690FFBE495D}"/>
              </a:ext>
            </a:extLst>
          </p:cNvPr>
          <p:cNvSpPr txBox="1"/>
          <p:nvPr/>
        </p:nvSpPr>
        <p:spPr>
          <a:xfrm>
            <a:off x="15347297" y="4956620"/>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50" name="TextBox 145">
            <a:extLst>
              <a:ext uri="{FF2B5EF4-FFF2-40B4-BE49-F238E27FC236}">
                <a16:creationId xmlns:a16="http://schemas.microsoft.com/office/drawing/2014/main" id="{856AC785-8BF6-F15E-2993-0FF1A63E1529}"/>
              </a:ext>
            </a:extLst>
          </p:cNvPr>
          <p:cNvSpPr txBox="1"/>
          <p:nvPr/>
        </p:nvSpPr>
        <p:spPr>
          <a:xfrm>
            <a:off x="16815810" y="6822378"/>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cxnSp>
        <p:nvCxnSpPr>
          <p:cNvPr id="52" name="Connettore 2 51">
            <a:extLst>
              <a:ext uri="{FF2B5EF4-FFF2-40B4-BE49-F238E27FC236}">
                <a16:creationId xmlns:a16="http://schemas.microsoft.com/office/drawing/2014/main" id="{C5E4F32B-C823-560C-81E9-A339098BE467}"/>
              </a:ext>
            </a:extLst>
          </p:cNvPr>
          <p:cNvCxnSpPr/>
          <p:nvPr/>
        </p:nvCxnSpPr>
        <p:spPr>
          <a:xfrm flipV="1">
            <a:off x="14059273" y="6104316"/>
            <a:ext cx="589415" cy="206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3" name="Υπότιτλος 2">
            <a:extLst>
              <a:ext uri="{FF2B5EF4-FFF2-40B4-BE49-F238E27FC236}">
                <a16:creationId xmlns:a16="http://schemas.microsoft.com/office/drawing/2014/main" id="{87F13C8C-0A59-F345-F715-1D0B88D95AE3}"/>
              </a:ext>
            </a:extLst>
          </p:cNvPr>
          <p:cNvSpPr txBox="1">
            <a:spLocks/>
          </p:cNvSpPr>
          <p:nvPr/>
        </p:nvSpPr>
        <p:spPr>
          <a:xfrm>
            <a:off x="10235660" y="7603250"/>
            <a:ext cx="8111606"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sz="1800" dirty="0">
                <a:solidFill>
                  <a:schemeClr val="tx1"/>
                </a:solidFill>
                <a:latin typeface="Bricolage Grotesque" panose="020B0604020202020204" charset="0"/>
              </a:rPr>
              <a:t>[</a:t>
            </a:r>
            <a:r>
              <a:rPr lang="en-US" sz="1800" dirty="0" err="1">
                <a:solidFill>
                  <a:schemeClr val="tx1"/>
                </a:solidFill>
                <a:highlight>
                  <a:srgbClr val="FFFF00"/>
                </a:highlight>
                <a:latin typeface="Bricolage Grotesque" panose="020B0604020202020204" charset="0"/>
              </a:rPr>
              <a:t>Προσθήκη εικονιδίων </a:t>
            </a:r>
            <a:r>
              <a:rPr lang="en-US" sz="1800" dirty="0">
                <a:solidFill>
                  <a:schemeClr val="tx1"/>
                </a:solidFill>
                <a:highlight>
                  <a:srgbClr val="FFFF00"/>
                </a:highlight>
                <a:latin typeface="Bricolage Grotesque" panose="020B0604020202020204" charset="0"/>
              </a:rPr>
              <a:t>και </a:t>
            </a:r>
            <a:r>
              <a:rPr lang="en-US" sz="1800" dirty="0" err="1">
                <a:solidFill>
                  <a:schemeClr val="tx1"/>
                </a:solidFill>
                <a:highlight>
                  <a:srgbClr val="FFFF00"/>
                </a:highlight>
                <a:latin typeface="Bricolage Grotesque" panose="020B0604020202020204" charset="0"/>
              </a:rPr>
              <a:t>αναδιοργάνωση</a:t>
            </a:r>
            <a:r>
              <a:rPr lang="en-US" sz="1800" dirty="0">
                <a:solidFill>
                  <a:schemeClr val="tx1"/>
                </a:solidFill>
                <a:latin typeface="Bricolage Grotesque" panose="020B0604020202020204" charset="0"/>
              </a:rPr>
              <a:t>]</a:t>
            </a:r>
          </a:p>
          <a:p>
            <a:pPr marL="25400" indent="0" algn="l">
              <a:lnSpc>
                <a:spcPct val="170000"/>
              </a:lnSpc>
            </a:pPr>
            <a:endParaRPr lang="en-US" sz="1800" dirty="0">
              <a:solidFill>
                <a:schemeClr val="tx1"/>
              </a:solidFill>
              <a:latin typeface="Bricolage Grotesque" panose="020B0604020202020204" charset="0"/>
            </a:endParaRPr>
          </a:p>
          <a:p>
            <a:pPr marL="25400" indent="0" algn="l">
              <a:lnSpc>
                <a:spcPct val="170000"/>
              </a:lnSpc>
            </a:pPr>
            <a:endParaRPr lang="en-US" sz="1800" dirty="0">
              <a:solidFill>
                <a:schemeClr val="tx1"/>
              </a:solidFill>
              <a:latin typeface="Bricolage Grotesque" panose="020B0604020202020204" charset="0"/>
            </a:endParaRPr>
          </a:p>
        </p:txBody>
      </p:sp>
    </p:spTree>
    <p:extLst>
      <p:ext uri="{BB962C8B-B14F-4D97-AF65-F5344CB8AC3E}">
        <p14:creationId xmlns:p14="http://schemas.microsoft.com/office/powerpoint/2010/main" val="9949588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E7FB9-6C3B-870E-F089-DE0FBCD7344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0C55B52-BD0F-5377-CF35-EC724332F1C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Η τεχνητή νοημοσύνη στο οικοσύστημα</a:t>
            </a:r>
          </a:p>
        </p:txBody>
      </p:sp>
      <p:sp>
        <p:nvSpPr>
          <p:cNvPr id="4" name="Google Shape;118;p2">
            <a:extLst>
              <a:ext uri="{FF2B5EF4-FFF2-40B4-BE49-F238E27FC236}">
                <a16:creationId xmlns:a16="http://schemas.microsoft.com/office/drawing/2014/main" id="{944D7419-BDE1-145B-DC83-F949DDFDBD4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3D933CB-494F-FBC8-5862-F96D153EF8C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00ED237-F519-D688-21A5-5D802F09619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1AC7FF2-A3BA-1739-1E85-0740A7815C4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1464484-FED6-524E-82CE-2FAE756AB32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2936D8B-88BC-7969-A513-3C02170A320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1499FF9-6913-04BF-DDBF-6E1B0AF88EC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5014281-7548-4445-80CB-0FA2A250EEF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23FC103-81AF-04CB-C1FD-AC647E69751A}"/>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B8CE286-5EC9-6EAB-B45E-C18D5E827F9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6B7902F-2CF6-252C-223E-6267255F0ED9}"/>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Δεν αντιμετωπίζουμε την τεχνητή νοημοσύνη ως μια τεχνολογία που αντιτίθεται στον άνθρωπο ή την ανθρωπότητα, όπως συχνά γίνεται στον δημόσιο διάλογο, όπως συνέβαινε και στο παρελθόν με άλλες τεχνολογίες, όπως οι υπολογιστές.</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15462976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E5C47-009B-A5CE-C3EE-B40158C3DD5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8AF4F82-4A24-2349-9649-51DC1C242DDF}"/>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Η τεχνητή νοημοσύνη στο οικοσύστημα</a:t>
            </a:r>
          </a:p>
        </p:txBody>
      </p:sp>
      <p:sp>
        <p:nvSpPr>
          <p:cNvPr id="4" name="Google Shape;118;p2">
            <a:extLst>
              <a:ext uri="{FF2B5EF4-FFF2-40B4-BE49-F238E27FC236}">
                <a16:creationId xmlns:a16="http://schemas.microsoft.com/office/drawing/2014/main" id="{54600716-8443-3E1B-4F74-962B4ABCEBF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4F1675F6-AD3E-7FC2-94E9-17C50BF799A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9E2C91A-8B40-1BF2-B08B-81A41EE6F67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EBE8706C-072C-3911-A3AD-6699DA97ED6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A80A82AD-5482-3D68-7828-440E238081F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9CC56F2-B6BB-6453-DC62-C917721FE6A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00B36F6-AECB-E5A5-23BD-4F92002E2FF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BCC7D4A-4D30-BC5F-F55F-11493339C19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435C336-4753-6AD6-862F-08E1011929A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85831B93-4140-E99A-D548-8382C501EE8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86F1B549-F9E2-55C4-813F-1F54E145770B}"/>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Επομένως, το μάθημά μας δεν έχει ως στόχο να αναπαράγει έναν παραπλανητικό τύπο λόγου που αναπτύχθηκε κατά τη δεκαετία του '80 με την έλευση των υπολογιστών, όταν αυτοί αντιτάχθηκαν στους ανθρώπους.</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pic>
        <p:nvPicPr>
          <p:cNvPr id="3" name="Immagine 2">
            <a:extLst>
              <a:ext uri="{FF2B5EF4-FFF2-40B4-BE49-F238E27FC236}">
                <a16:creationId xmlns:a16="http://schemas.microsoft.com/office/drawing/2014/main" id="{F5624CD9-D166-5647-A2C1-B9AC1E91C0AB}"/>
              </a:ext>
            </a:extLst>
          </p:cNvPr>
          <p:cNvPicPr>
            <a:picLocks noChangeAspect="1"/>
          </p:cNvPicPr>
          <p:nvPr/>
        </p:nvPicPr>
        <p:blipFill>
          <a:blip r:embed="rId4"/>
          <a:stretch>
            <a:fillRect/>
          </a:stretch>
        </p:blipFill>
        <p:spPr>
          <a:xfrm>
            <a:off x="11629142" y="2950920"/>
            <a:ext cx="4085778" cy="6106218"/>
          </a:xfrm>
          <a:prstGeom prst="rect">
            <a:avLst/>
          </a:prstGeom>
        </p:spPr>
      </p:pic>
    </p:spTree>
    <p:extLst>
      <p:ext uri="{BB962C8B-B14F-4D97-AF65-F5344CB8AC3E}">
        <p14:creationId xmlns:p14="http://schemas.microsoft.com/office/powerpoint/2010/main" val="21547342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189E8-E36E-B378-A26C-F977CF7B19D6}"/>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EFD34ED-F377-BF30-E164-85D28CBE82F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Η τεχνητή νοημοσύνη στο οικοσύστημα</a:t>
            </a:r>
          </a:p>
        </p:txBody>
      </p:sp>
      <p:sp>
        <p:nvSpPr>
          <p:cNvPr id="4" name="Google Shape;118;p2">
            <a:extLst>
              <a:ext uri="{FF2B5EF4-FFF2-40B4-BE49-F238E27FC236}">
                <a16:creationId xmlns:a16="http://schemas.microsoft.com/office/drawing/2014/main" id="{8BC1D563-DDA6-DF3C-E27F-756BD2A6831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3A4FB499-D396-7413-A54F-749E79350E0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25B7AE5-C43B-1D64-76FB-78BDED09C18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E6DAFB9-A289-865E-A516-AC1939D0780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F634AA0-DEC6-B8BF-93F9-5DF5724C5FD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95F3611D-40A7-2220-548A-E1AB4675515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1C45F26-4BDF-3A7C-094D-4BDE32829DC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78295E5-0491-A361-90E1-9C8F0A2381B3}"/>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196B55C-EDAC-2DD4-F39F-DE84B1C31F1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823A517-C190-E9F8-8E8B-E8367C7C309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4E9ECD8C-0CD0-03AD-23A3-7738221A0088}"/>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Οι υπολογιστές δεν ήρθαν αντιμέτωποι με τον γυμνό άνθρωπο, αλλά έφτασαν σε ένα πολύ περίπλοκο περιβάλλον, ήδη γεμάτο με τεχνολογίες που εξόπλιζαν τους ανθρώπους και τις σχέσεις τους, και το αναδιάταξαν.</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pic>
        <p:nvPicPr>
          <p:cNvPr id="14" name="Immagine 13">
            <a:extLst>
              <a:ext uri="{FF2B5EF4-FFF2-40B4-BE49-F238E27FC236}">
                <a16:creationId xmlns:a16="http://schemas.microsoft.com/office/drawing/2014/main" id="{ECF63E01-FA17-4C6E-9BE0-E1ADF09CDE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709444" y="2950920"/>
            <a:ext cx="4941365" cy="3873654"/>
          </a:xfrm>
          <a:prstGeom prst="rect">
            <a:avLst/>
          </a:prstGeom>
        </p:spPr>
      </p:pic>
      <p:pic>
        <p:nvPicPr>
          <p:cNvPr id="16" name="Immagine 15">
            <a:extLst>
              <a:ext uri="{FF2B5EF4-FFF2-40B4-BE49-F238E27FC236}">
                <a16:creationId xmlns:a16="http://schemas.microsoft.com/office/drawing/2014/main" id="{6DFAF04C-B04F-6F0D-A25D-1265FE670A9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60820" y="6859743"/>
            <a:ext cx="6250017" cy="3071041"/>
          </a:xfrm>
          <a:prstGeom prst="rect">
            <a:avLst/>
          </a:prstGeom>
        </p:spPr>
      </p:pic>
    </p:spTree>
    <p:extLst>
      <p:ext uri="{BB962C8B-B14F-4D97-AF65-F5344CB8AC3E}">
        <p14:creationId xmlns:p14="http://schemas.microsoft.com/office/powerpoint/2010/main" val="3306466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92BA7-9DDC-1928-3D8C-F331A8F9D77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66E84B7-6D57-8908-CB6F-C7DC88852410}"/>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Χρήση ψηφιακών </a:t>
            </a:r>
            <a:r>
              <a:rPr lang="en-US" dirty="0" err="1">
                <a:latin typeface="Bricolage Grotesque" panose="020B0604020202020204" charset="0"/>
              </a:rPr>
              <a:t>μέσων</a:t>
            </a:r>
            <a:r>
              <a:rPr lang="en-US" dirty="0">
                <a:latin typeface="Bricolage Grotesque" panose="020B0604020202020204" charset="0"/>
              </a:rPr>
              <a:t> </a:t>
            </a:r>
            <a:r>
              <a:rPr lang="en-US" dirty="0" err="1">
                <a:latin typeface="Bricolage Grotesque" panose="020B0604020202020204" charset="0"/>
              </a:rPr>
              <a:t>τους</a:t>
            </a:r>
            <a:r>
              <a:rPr lang="el-GR" dirty="0">
                <a:latin typeface="Bricolage Grotesque" panose="020B0604020202020204" charset="0"/>
              </a:rPr>
              <a:t>/τις</a:t>
            </a:r>
            <a:r>
              <a:rPr lang="en-US" dirty="0">
                <a:latin typeface="Bricolage Grotesque" panose="020B0604020202020204" charset="0"/>
              </a:rPr>
              <a:t> </a:t>
            </a:r>
            <a:r>
              <a:rPr lang="en-US" dirty="0" err="1">
                <a:latin typeface="Bricolage Grotesque" panose="020B0604020202020204" charset="0"/>
              </a:rPr>
              <a:t>νέους</a:t>
            </a:r>
            <a:r>
              <a:rPr lang="el-GR" dirty="0">
                <a:latin typeface="Bricolage Grotesque" panose="020B0604020202020204" charset="0"/>
              </a:rPr>
              <a:t>/νέες</a:t>
            </a:r>
            <a:r>
              <a:rPr lang="en-US" dirty="0">
                <a:latin typeface="Bricolage Grotesque" panose="020B0604020202020204" charset="0"/>
              </a:rPr>
              <a:t> </a:t>
            </a:r>
            <a:r>
              <a:rPr lang="en-US" dirty="0" err="1">
                <a:latin typeface="Bricolage Grotesque" panose="020B0604020202020204" charset="0"/>
              </a:rPr>
              <a:t>στην</a:t>
            </a:r>
            <a:r>
              <a:rPr lang="en-US" dirty="0">
                <a:latin typeface="Bricolage Grotesque" panose="020B0604020202020204" charset="0"/>
              </a:rPr>
              <a:t> ΕΕ</a:t>
            </a:r>
            <a:endParaRPr lang="el-GR" dirty="0"/>
          </a:p>
        </p:txBody>
      </p:sp>
      <p:sp>
        <p:nvSpPr>
          <p:cNvPr id="4" name="Google Shape;118;p2">
            <a:extLst>
              <a:ext uri="{FF2B5EF4-FFF2-40B4-BE49-F238E27FC236}">
                <a16:creationId xmlns:a16="http://schemas.microsoft.com/office/drawing/2014/main" id="{15A9ADE4-D529-53B5-5225-2AA9661854B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7FFC32C-5C94-DC1D-F563-5329333B2A9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E093272-7507-9DF6-5864-B0839C34EA5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1268559-5E56-4F2C-087A-8622BC71AF2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4BB83DA-CB2A-33B5-FBEC-422907CA97F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C862E69-A1BC-13D8-F2D9-5DDA77DAF0E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21B709B-5843-3909-20EE-DA7221EE416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26FD463-AA9D-10CB-C865-51FD6219CE7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7353897-A01A-1ACA-8930-FD4308A59CF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D806837-50B9-BD7C-E742-EA76BD028E5B}"/>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706C9C79-43CC-8965-4700-682271BA37BE}"/>
              </a:ext>
            </a:extLst>
          </p:cNvPr>
          <p:cNvSpPr txBox="1"/>
          <p:nvPr/>
        </p:nvSpPr>
        <p:spPr>
          <a:xfrm>
            <a:off x="9144000" y="9930784"/>
            <a:ext cx="9144000" cy="307777"/>
          </a:xfrm>
          <a:prstGeom prst="rect">
            <a:avLst/>
          </a:prstGeom>
          <a:noFill/>
        </p:spPr>
        <p:txBody>
          <a:bodyPr wrap="square">
            <a:spAutoFit/>
          </a:bodyPr>
          <a:lstStyle/>
          <a:p>
            <a:pPr algn="r"/>
            <a:r>
              <a:rPr lang="en-US" dirty="0"/>
              <a:t>Πηγήhttps://ec.europa.eu/eurostat/statistics-explained/index.php?title=Young_people_-_digital_world</a:t>
            </a:r>
          </a:p>
        </p:txBody>
      </p:sp>
      <p:pic>
        <p:nvPicPr>
          <p:cNvPr id="14" name="Immagine 13" descr="Immagine che contiene testo, mappa, atlante&#10;&#10;Il contenuto generato dall'IA potrebbe non essere corretto.">
            <a:extLst>
              <a:ext uri="{FF2B5EF4-FFF2-40B4-BE49-F238E27FC236}">
                <a16:creationId xmlns:a16="http://schemas.microsoft.com/office/drawing/2014/main" id="{2B30129B-F525-50AB-F570-1963E41E17EC}"/>
              </a:ext>
            </a:extLst>
          </p:cNvPr>
          <p:cNvPicPr>
            <a:picLocks noChangeAspect="1"/>
          </p:cNvPicPr>
          <p:nvPr/>
        </p:nvPicPr>
        <p:blipFill>
          <a:blip r:embed="rId3"/>
          <a:stretch>
            <a:fillRect/>
          </a:stretch>
        </p:blipFill>
        <p:spPr>
          <a:xfrm>
            <a:off x="5623920" y="1826241"/>
            <a:ext cx="7789127" cy="7789127"/>
          </a:xfrm>
          <a:prstGeom prst="rect">
            <a:avLst/>
          </a:prstGeom>
        </p:spPr>
      </p:pic>
    </p:spTree>
    <p:extLst>
      <p:ext uri="{BB962C8B-B14F-4D97-AF65-F5344CB8AC3E}">
        <p14:creationId xmlns:p14="http://schemas.microsoft.com/office/powerpoint/2010/main" val="17928672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30DCF-509E-9E43-F1E2-E0E67D015F9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2C0287C-E1FB-E01E-9897-78F7C441AC7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Η τεχνητή νοημοσύνη στο οικοσύστημα</a:t>
            </a:r>
          </a:p>
        </p:txBody>
      </p:sp>
      <p:sp>
        <p:nvSpPr>
          <p:cNvPr id="4" name="Google Shape;118;p2">
            <a:extLst>
              <a:ext uri="{FF2B5EF4-FFF2-40B4-BE49-F238E27FC236}">
                <a16:creationId xmlns:a16="http://schemas.microsoft.com/office/drawing/2014/main" id="{63C9C2C6-B9B6-F2A2-DF88-0E7A094BC9D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AE4A908-40C0-4C3E-CA37-7B90B7C9F10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092396E-CEAF-29A3-474D-BC06EEE9854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D50551E-74EA-CEEB-3DB3-98A0A992075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966DA7C-9F38-5365-E950-31700C38B465}"/>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23CA215F-ECEA-30FB-AC3A-ECDFB956FCA0}"/>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92C9A0A-45DC-5B52-4FD9-A1ABA2C70BD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C64262A-9264-228C-6FDA-D2FFFC7DFFD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0762F974-23A2-544A-8A20-D92F8B504E6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33D0D13-60C5-D07B-E269-A9EC0CF9010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A140105-A66E-7839-3BAB-151B6BD99E99}"/>
              </a:ext>
            </a:extLst>
          </p:cNvPr>
          <p:cNvSpPr>
            <a:spLocks noGrp="1"/>
          </p:cNvSpPr>
          <p:nvPr>
            <p:ph type="subTitle" idx="1"/>
          </p:nvPr>
        </p:nvSpPr>
        <p:spPr>
          <a:xfrm>
            <a:off x="1242594" y="2238561"/>
            <a:ext cx="8111606" cy="1171944"/>
          </a:xfrm>
        </p:spPr>
        <p:txBody>
          <a:bodyPr>
            <a:noAutofit/>
          </a:bodyPr>
          <a:lstStyle/>
          <a:p>
            <a:pPr marL="25400" indent="0" algn="l">
              <a:lnSpc>
                <a:spcPct val="170000"/>
              </a:lnSpc>
            </a:pPr>
            <a:r>
              <a:rPr lang="en-US" sz="2800" dirty="0">
                <a:solidFill>
                  <a:schemeClr val="tx1"/>
                </a:solidFill>
                <a:latin typeface="Bricolage Grotesque" panose="020B0604020202020204" charset="0"/>
              </a:rPr>
              <a:t>Στο μάθημά μας λαμβάνουμε επίσης υπόψη ότι η τεχνητή νοημοσύνη εισέρχεται σε ήδη ψηφιοποιημένα περιβάλλοντα, όπως τα σχολεία και οι τάξεις.</a:t>
            </a:r>
          </a:p>
          <a:p>
            <a:pPr marL="25400" indent="0" algn="l">
              <a:lnSpc>
                <a:spcPct val="170000"/>
              </a:lnSpc>
            </a:pPr>
            <a:r>
              <a:rPr lang="en-US" sz="2800" dirty="0">
                <a:solidFill>
                  <a:schemeClr val="tx1"/>
                </a:solidFill>
                <a:latin typeface="Bricolage Grotesque" panose="020B0604020202020204" charset="0"/>
              </a:rPr>
              <a:t>Επομένως, ξεκινάμε από τις δικές σας καταστάσεις χωρίς να απομονώνουμε την τεχνητή νοημοσύνη, αλλά προσπαθώντας να κατανοήσουμε μαζί σας πώς η τεχνητή νοημοσύνη θα ενσωματωθεί ή όχι και θα </a:t>
            </a:r>
            <a:r>
              <a:rPr lang="en-US" sz="2800" dirty="0" err="1">
                <a:solidFill>
                  <a:schemeClr val="tx1"/>
                </a:solidFill>
                <a:latin typeface="Bricolage Grotesque" panose="020B0604020202020204" charset="0"/>
              </a:rPr>
              <a:t>αναδιαμορφώσει </a:t>
            </a:r>
            <a:r>
              <a:rPr lang="en-US" sz="2800" dirty="0">
                <a:solidFill>
                  <a:schemeClr val="tx1"/>
                </a:solidFill>
                <a:latin typeface="Bricolage Grotesque" panose="020B0604020202020204" charset="0"/>
              </a:rPr>
              <a:t>τέτοια περιβάλλοντα.</a:t>
            </a:r>
          </a:p>
          <a:p>
            <a:pPr marL="25400" indent="0" algn="l">
              <a:lnSpc>
                <a:spcPct val="170000"/>
              </a:lnSpc>
            </a:pPr>
            <a:endParaRPr lang="en-US" sz="2800" dirty="0">
              <a:solidFill>
                <a:schemeClr val="tx1"/>
              </a:solidFill>
              <a:latin typeface="Bricolage Grotesque" panose="020B0604020202020204" charset="0"/>
            </a:endParaRPr>
          </a:p>
          <a:p>
            <a:pPr marL="25400" indent="0" algn="l">
              <a:lnSpc>
                <a:spcPct val="170000"/>
              </a:lnSpc>
            </a:pPr>
            <a:endParaRPr lang="en-US" sz="2800" dirty="0">
              <a:solidFill>
                <a:schemeClr val="tx1"/>
              </a:solidFill>
              <a:latin typeface="Bricolage Grotesque" panose="020B0604020202020204" charset="0"/>
            </a:endParaRPr>
          </a:p>
        </p:txBody>
      </p:sp>
    </p:spTree>
    <p:extLst>
      <p:ext uri="{BB962C8B-B14F-4D97-AF65-F5344CB8AC3E}">
        <p14:creationId xmlns:p14="http://schemas.microsoft.com/office/powerpoint/2010/main" val="33681029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27DBF-0C28-97F7-081A-B838A4F4A68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12A6E1C-2C6A-2C02-1F84-F3C1C2ED5CF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Γνωστική αστάθεια</a:t>
            </a:r>
          </a:p>
        </p:txBody>
      </p:sp>
      <p:sp>
        <p:nvSpPr>
          <p:cNvPr id="4" name="Google Shape;118;p2">
            <a:extLst>
              <a:ext uri="{FF2B5EF4-FFF2-40B4-BE49-F238E27FC236}">
                <a16:creationId xmlns:a16="http://schemas.microsoft.com/office/drawing/2014/main" id="{5AF773FB-E996-8CD3-9B9C-54D72205435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D13188B-88E7-D774-A697-942F73EE92A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0554492-E042-C28A-C173-B53347A0834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07C33EB-B94C-6348-401F-71395192CC15}"/>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4574126-645E-C96A-D7EE-562E0EAFC85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6E57A4C-16EA-66E5-8F2A-57420DF0952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0BB207F-B469-148E-06B0-1F957B9C404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86BBC09-2038-FDC8-B091-5B06BCF2C95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BAF190C-69AE-0CA1-C56B-594DAF66254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90FB5AC-218A-FBB6-6A49-6CE5896322E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B1355D2E-AC06-4FDE-5AD8-554DD24D6DB3}"/>
              </a:ext>
            </a:extLst>
          </p:cNvPr>
          <p:cNvSpPr>
            <a:spLocks noGrp="1"/>
          </p:cNvSpPr>
          <p:nvPr>
            <p:ph type="subTitle" idx="1"/>
          </p:nvPr>
        </p:nvSpPr>
        <p:spPr>
          <a:xfrm>
            <a:off x="7710592" y="349956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Εικόνα</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33698034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F9665-ED18-A010-E171-1B5BF622554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D83351-9219-28CF-887E-064EF42BBB7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Επιστημική αστάθεια</a:t>
            </a:r>
          </a:p>
        </p:txBody>
      </p:sp>
      <p:sp>
        <p:nvSpPr>
          <p:cNvPr id="4" name="Google Shape;118;p2">
            <a:extLst>
              <a:ext uri="{FF2B5EF4-FFF2-40B4-BE49-F238E27FC236}">
                <a16:creationId xmlns:a16="http://schemas.microsoft.com/office/drawing/2014/main" id="{0FEAA172-B603-D10A-AA96-38CE93A384F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4586EAF7-BC9D-CAFD-5DF0-697B771909F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2F93807-5CC5-0F20-BD83-D1D6B8AF439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B97AF3F-F112-F973-DF92-7CB95EADB17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0FDE1EB-E9F3-7593-890A-0D9AB4592B4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ABB403F-8FE1-3C1D-B63B-26753E4C7D5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48CDC857-7493-270E-8892-4D63DB3D238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94F6F84-BF2D-1806-3C31-9ACE72DF84C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49DC2ED7-85D4-791C-B5A6-26A7C99CC50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EE79678-524D-CE07-3985-E5F035E8490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2CF79039-A3F3-05A0-8B5B-06C07C9925BD}"/>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Ακολουθώντας τον κοινωνιολόγο Jaron </a:t>
            </a:r>
            <a:r>
              <a:rPr lang="en-US" dirty="0" err="1">
                <a:solidFill>
                  <a:schemeClr val="tx1"/>
                </a:solidFill>
                <a:latin typeface="Bricolage Grotesque" panose="020B0604020202020204" charset="0"/>
              </a:rPr>
              <a:t>Harambam</a:t>
            </a:r>
            <a:r>
              <a:rPr lang="en-US" dirty="0">
                <a:solidFill>
                  <a:schemeClr val="tx1"/>
                </a:solidFill>
                <a:latin typeface="Bricolage Grotesque" panose="020B0604020202020204" charset="0"/>
              </a:rPr>
              <a:t>, μπορούμε να πούμε ότι σήμερα βρισκόμαστε σε μια εποχή «επιστημολογικής αστάθειας», δηλαδή «μια εποχή […] όπου η αλήθεια δεν μπορεί πλέον να εγγυηθεί πλήρως από μια επιστημολογική αρχή, θεσμό ή παράδοση, ενώ ο επακόλουθος σχετικισμός και η αμφιθυμία της δεν μπορούν να γίνουν πλήρως αποδεκτοί».</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6731726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41692-D9C0-CC98-D51C-425F681FAB1A}"/>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55797CA4-DF8B-19EE-37F8-3F5D3F02FB9A}"/>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Γνωστική αστάθεια</a:t>
            </a:r>
          </a:p>
        </p:txBody>
      </p:sp>
      <p:sp>
        <p:nvSpPr>
          <p:cNvPr id="4" name="Google Shape;118;p2">
            <a:extLst>
              <a:ext uri="{FF2B5EF4-FFF2-40B4-BE49-F238E27FC236}">
                <a16:creationId xmlns:a16="http://schemas.microsoft.com/office/drawing/2014/main" id="{CA177E1C-F76B-5115-4E14-DB4EE98781DD}"/>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20D3CD6-0642-D978-F277-4563F058BBA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2B1B648-0F6C-8617-17F8-B9ECC69354A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A752C3A-88A5-5C28-2EFA-CF67B85E73D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6F8B6F2-A8CF-556B-6093-940781A58B5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36813202-4F38-CA19-37AD-E973DFDEEBE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DEEA0DF-8070-393D-2D37-A126791F644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0A85B03-6288-74D6-B133-86B150B55351}"/>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7BF09C5-0F1D-D309-92DD-D46C9045945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9D483F7-A1EB-EB83-F28E-897B8591079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11C055C3-80BF-C86F-EBD7-4FB506E97BFB}"/>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Αυτό σημαίνει ότι οι επιστημολογικοί θεσμοί, όπως τα πανεπιστήμια, τα σχολεία και τα ερευνητικά κέντρα, δεν έχουν την εξουσία και την εμπιστοσύνη που απολάμβαναν στο παρελθόν – κάτι που δεν είναι από μόνο του κακό ή καλό.</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217616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597BE-79B8-E2EF-2CC8-19F51A78CE7C}"/>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7F238F79-8E1B-7216-080E-4E2067E80CFF}"/>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Γνωστική αστάθεια</a:t>
            </a:r>
          </a:p>
        </p:txBody>
      </p:sp>
      <p:sp>
        <p:nvSpPr>
          <p:cNvPr id="4" name="Google Shape;118;p2">
            <a:extLst>
              <a:ext uri="{FF2B5EF4-FFF2-40B4-BE49-F238E27FC236}">
                <a16:creationId xmlns:a16="http://schemas.microsoft.com/office/drawing/2014/main" id="{EA862D08-29F4-B4C7-4D26-AB711CA8C20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5C761F7-ED32-579A-8741-F96C91C7D2B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5EF039B5-7DFB-0690-D4D0-84D0B566EB5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E44B736-E75B-082D-4058-6976919D8C8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F5031A21-660F-9550-E772-4E923D9C621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E378A0A-953B-BE41-3324-EA2E5AC06F3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4B791BA-CAC9-E99D-2D5F-6EA8A860F1F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0B173B3-3AA6-921C-670B-223A7FB3050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E5D997E-2EDA-C706-FB62-2C223490800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FCB99B1-0557-EC7F-3965-36DE60165B4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4C3C0BA6-7A2A-A60D-D6CA-730F99B93D96}"/>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Σε μια κατάσταση «επιστημολογικής αστάθειας», η αλήθεια γίνεται ένα ζήτημα, ένα αμφισβητούμενο ζήτημα, το οποίο μπορεί να οδηγήσει σε διάφορες αντιπαραθέσεις (συζητήσεις, διαφωνίες, συγκρούσεις κ.λπ.).</a:t>
            </a:r>
          </a:p>
          <a:p>
            <a:pPr marL="25400" indent="0" algn="l">
              <a:lnSpc>
                <a:spcPct val="170000"/>
              </a:lnSpc>
            </a:pPr>
            <a:r>
              <a:rPr lang="en-US" dirty="0">
                <a:solidFill>
                  <a:schemeClr val="tx1"/>
                </a:solidFill>
                <a:latin typeface="Bricolage Grotesque" panose="020B0604020202020204" charset="0"/>
              </a:rPr>
              <a:t>Τα γεγονότα είναι επίσης αμφισβητούμενα ζητήματα, που δεν επιλύονται ποτέ πλήρως, όπως συμβαίνει κατά τη διάρκεια πειραμάτων στο πλαίσιο επιστημονικών πρακτικών.</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Θεωρούμε ότι η </a:t>
            </a:r>
            <a:r>
              <a:rPr lang="en-US" dirty="0" err="1">
                <a:solidFill>
                  <a:schemeClr val="tx1"/>
                </a:solidFill>
                <a:latin typeface="Bricolage Grotesque" panose="020B0604020202020204" charset="0"/>
              </a:rPr>
              <a:t>σημασία</a:t>
            </a: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151162771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90EAD-30C3-F459-3B0A-8386E290511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6E5AAF-994B-3EAD-8E45-1146E2DCB6A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Γνωστική αστάθεια</a:t>
            </a:r>
          </a:p>
        </p:txBody>
      </p:sp>
      <p:sp>
        <p:nvSpPr>
          <p:cNvPr id="4" name="Google Shape;118;p2">
            <a:extLst>
              <a:ext uri="{FF2B5EF4-FFF2-40B4-BE49-F238E27FC236}">
                <a16:creationId xmlns:a16="http://schemas.microsoft.com/office/drawing/2014/main" id="{1CA42DEF-61F6-9519-A110-43E1B773453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A915D95-CCED-6736-F093-D040131B9FD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700E968-49DB-7227-5E12-8B78B8E35A3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349B9ED-0D63-1BFE-AC97-F370C68A506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5C847DB-3CBE-4F22-FD88-43657728C43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4AB0727-D5C2-8A2D-2D19-90F40C8580E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7453D8C-E181-6D22-9CBF-ADF1556F0CB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8444DB1-4074-FDF9-81A3-40F31A87D29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1A9D402-98CC-8FA8-807D-8B3BD2A4A97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A5F78A1-8F92-EF0B-C857-56495F0AF8C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040C0018-DA87-52E7-CE5C-E7496D655CEE}"/>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Αυτή η επιστημική αστάθεια μπορεί να ενισχύσει ή να αποδυναμώσει τις δημοκρατίες μας, ανάλογα με τον τρόπο με τον οποίο διεξάγονται οι αντιπαραθέσεις γύρω από την αλήθεια και τα γεγονότα.</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2878730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3BF3F-E32A-1B7E-6A3C-9FF597EBBDD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EF2E42B-D951-CFA6-06E4-75EAC624F7C0}"/>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Γνωστική αστάθεια</a:t>
            </a:r>
          </a:p>
        </p:txBody>
      </p:sp>
      <p:sp>
        <p:nvSpPr>
          <p:cNvPr id="4" name="Google Shape;118;p2">
            <a:extLst>
              <a:ext uri="{FF2B5EF4-FFF2-40B4-BE49-F238E27FC236}">
                <a16:creationId xmlns:a16="http://schemas.microsoft.com/office/drawing/2014/main" id="{5E4EE891-6D8C-97BE-1925-387DAC6D0FB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DA3A986-0EAD-345B-2AF0-E1C71FCD2A32}"/>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8BB9FB2-CD90-60CA-A565-DC81B219149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21EA29B-FC2F-29EB-37B0-4574DB87FF7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5E04110-A48E-6C2A-3A5E-F84110F1D8C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998DFF0-3320-54C9-3997-071E316BC92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0F449208-2E72-CD60-8110-EADCB2CCD1E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9814A45-F9CA-0BC6-0E2C-04EEA6B57A1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D221740-EDBE-6D7E-9AF3-F812E14A3A5D}"/>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40F0F19-E3B2-57E0-4C52-3AD031A18D1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4274A4C6-708A-7A9D-62FF-1C1E6DB9F10A}"/>
              </a:ext>
            </a:extLst>
          </p:cNvPr>
          <p:cNvSpPr>
            <a:spLocks noGrp="1"/>
          </p:cNvSpPr>
          <p:nvPr>
            <p:ph type="subTitle" idx="1"/>
          </p:nvPr>
        </p:nvSpPr>
        <p:spPr>
          <a:xfrm>
            <a:off x="816016" y="1826241"/>
            <a:ext cx="8327984" cy="1171944"/>
          </a:xfrm>
        </p:spPr>
        <p:txBody>
          <a:bodyPr>
            <a:noAutofit/>
          </a:bodyPr>
          <a:lstStyle/>
          <a:p>
            <a:pPr marL="25400" indent="0" algn="l">
              <a:lnSpc>
                <a:spcPct val="170000"/>
              </a:lnSpc>
            </a:pPr>
            <a:r>
              <a:rPr lang="en-US" sz="2800" dirty="0">
                <a:solidFill>
                  <a:schemeClr val="tx1"/>
                </a:solidFill>
                <a:latin typeface="Bricolage Grotesque" panose="020B0604020202020204" charset="0"/>
              </a:rPr>
              <a:t>Επομένως, ο σκοπός του μαθήματός μας δεν είναι να σας πούμε τι είναι αλήθεια ή ποια είναι τα γεγονότα, αλλά να σας παρέχουμε, και με τη σειρά σας να παρέχετε στους μαθητές σας, τα εργαλεία για να διακρίνετε και να συζητάτε πληροφορίες σχετικά με την αλήθεια και τα γεγονότα.</a:t>
            </a:r>
          </a:p>
          <a:p>
            <a:pPr marL="25400" indent="0" algn="l">
              <a:lnSpc>
                <a:spcPct val="170000"/>
              </a:lnSpc>
            </a:pPr>
            <a:endParaRPr lang="en-US" sz="2800" dirty="0">
              <a:solidFill>
                <a:schemeClr val="tx1"/>
              </a:solidFill>
              <a:latin typeface="Bricolage Grotesque" panose="020B0604020202020204" charset="0"/>
            </a:endParaRPr>
          </a:p>
          <a:p>
            <a:pPr marL="25400" indent="0" algn="l">
              <a:lnSpc>
                <a:spcPct val="170000"/>
              </a:lnSpc>
            </a:pPr>
            <a:r>
              <a:rPr lang="en-US" sz="2800" dirty="0">
                <a:solidFill>
                  <a:schemeClr val="tx1"/>
                </a:solidFill>
                <a:latin typeface="Bricolage Grotesque" panose="020B0604020202020204" charset="0"/>
              </a:rPr>
              <a:t>Αυτά τα εργαλεία επιτρέπουν, στις περισσότερες περιπτώσεις, τη συνεχή σύγκριση μεταξύ πηγών, καταστάσεων και απόψεων.</a:t>
            </a:r>
          </a:p>
          <a:p>
            <a:pPr marL="25400" indent="0" algn="l">
              <a:lnSpc>
                <a:spcPct val="170000"/>
              </a:lnSpc>
            </a:pPr>
            <a:endParaRPr lang="en-US" sz="2800" dirty="0">
              <a:solidFill>
                <a:schemeClr val="tx1"/>
              </a:solidFill>
              <a:latin typeface="Bricolage Grotesque" panose="020B0604020202020204" charset="0"/>
            </a:endParaRPr>
          </a:p>
          <a:p>
            <a:pPr marL="25400" indent="0" algn="l">
              <a:lnSpc>
                <a:spcPct val="170000"/>
              </a:lnSpc>
            </a:pPr>
            <a:endParaRPr lang="en-US" sz="2800" dirty="0">
              <a:solidFill>
                <a:schemeClr val="tx1"/>
              </a:solidFill>
              <a:latin typeface="Bricolage Grotesque" panose="020B0604020202020204" charset="0"/>
            </a:endParaRPr>
          </a:p>
          <a:p>
            <a:pPr marL="25400" indent="0" algn="l">
              <a:lnSpc>
                <a:spcPct val="170000"/>
              </a:lnSpc>
            </a:pPr>
            <a:endParaRPr lang="en-US" sz="2800" dirty="0">
              <a:solidFill>
                <a:schemeClr val="tx1"/>
              </a:solidFill>
              <a:latin typeface="Bricolage Grotesque" panose="020B0604020202020204" charset="0"/>
            </a:endParaRPr>
          </a:p>
          <a:p>
            <a:pPr marL="25400" indent="0" algn="l">
              <a:lnSpc>
                <a:spcPct val="170000"/>
              </a:lnSpc>
            </a:pPr>
            <a:endParaRPr lang="en-US" sz="2800" dirty="0">
              <a:solidFill>
                <a:schemeClr val="tx1"/>
              </a:solidFill>
              <a:latin typeface="Bricolage Grotesque" panose="020B0604020202020204" charset="0"/>
            </a:endParaRPr>
          </a:p>
        </p:txBody>
      </p:sp>
    </p:spTree>
    <p:extLst>
      <p:ext uri="{BB962C8B-B14F-4D97-AF65-F5344CB8AC3E}">
        <p14:creationId xmlns:p14="http://schemas.microsoft.com/office/powerpoint/2010/main" val="1507697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A2566-4495-C0B0-34C2-52F7CA88FC2A}"/>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3B11D482-9770-D8B8-FE1C-05081F20D58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Χρήση ψηφιακών </a:t>
            </a:r>
            <a:r>
              <a:rPr lang="en-US" dirty="0" err="1">
                <a:latin typeface="Bricolage Grotesque" panose="020B0604020202020204" charset="0"/>
              </a:rPr>
              <a:t>μέσων</a:t>
            </a:r>
            <a:r>
              <a:rPr lang="en-US" dirty="0">
                <a:latin typeface="Bricolage Grotesque" panose="020B0604020202020204" charset="0"/>
              </a:rPr>
              <a:t> </a:t>
            </a:r>
            <a:r>
              <a:rPr lang="en-US" dirty="0" err="1">
                <a:latin typeface="Bricolage Grotesque" panose="020B0604020202020204" charset="0"/>
              </a:rPr>
              <a:t>τους</a:t>
            </a:r>
            <a:r>
              <a:rPr lang="el-GR" dirty="0">
                <a:latin typeface="Bricolage Grotesque" panose="020B0604020202020204" charset="0"/>
              </a:rPr>
              <a:t>/τις</a:t>
            </a:r>
            <a:r>
              <a:rPr lang="en-US" dirty="0">
                <a:latin typeface="Bricolage Grotesque" panose="020B0604020202020204" charset="0"/>
              </a:rPr>
              <a:t> </a:t>
            </a:r>
            <a:r>
              <a:rPr lang="en-US" dirty="0" err="1">
                <a:latin typeface="Bricolage Grotesque" panose="020B0604020202020204" charset="0"/>
              </a:rPr>
              <a:t>νέους</a:t>
            </a:r>
            <a:r>
              <a:rPr lang="el-GR" dirty="0">
                <a:latin typeface="Bricolage Grotesque" panose="020B0604020202020204" charset="0"/>
              </a:rPr>
              <a:t>/νέες</a:t>
            </a:r>
            <a:r>
              <a:rPr lang="en-US" dirty="0">
                <a:latin typeface="Bricolage Grotesque" panose="020B0604020202020204" charset="0"/>
              </a:rPr>
              <a:t> </a:t>
            </a:r>
            <a:r>
              <a:rPr lang="en-US" dirty="0" err="1">
                <a:latin typeface="Bricolage Grotesque" panose="020B0604020202020204" charset="0"/>
              </a:rPr>
              <a:t>στην</a:t>
            </a:r>
            <a:r>
              <a:rPr lang="en-US" dirty="0">
                <a:latin typeface="Bricolage Grotesque" panose="020B0604020202020204" charset="0"/>
              </a:rPr>
              <a:t> ΕΕ</a:t>
            </a:r>
            <a:endParaRPr lang="el-GR" dirty="0"/>
          </a:p>
        </p:txBody>
      </p:sp>
      <p:sp>
        <p:nvSpPr>
          <p:cNvPr id="4" name="Google Shape;118;p2">
            <a:extLst>
              <a:ext uri="{FF2B5EF4-FFF2-40B4-BE49-F238E27FC236}">
                <a16:creationId xmlns:a16="http://schemas.microsoft.com/office/drawing/2014/main" id="{5A4A30CB-CA46-758D-1E69-C0B90613E07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8390154-91D5-3B31-6F78-CE3230085AC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0A31ABF-89B5-48B6-3F07-CA2C648859D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294BC47-BB99-087D-7938-A6312AC8E9C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A506FD7C-0C74-6093-CEAB-84950A32727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3437D6B-F8EA-BE79-4AFF-4082258069A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B4CFF185-B6F5-3C43-CC67-96304AAD06D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21CC3C0-EC70-A0FB-9756-EEC4B215DD5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5868900-4E51-0060-5E29-B4A1BACD034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C2C9FEEE-EDB3-75E5-AA4A-6597257B539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5CCC3F0A-FC96-97BD-FAE7-3D419800BBB2}"/>
              </a:ext>
            </a:extLst>
          </p:cNvPr>
          <p:cNvSpPr txBox="1"/>
          <p:nvPr/>
        </p:nvSpPr>
        <p:spPr>
          <a:xfrm>
            <a:off x="9144000" y="9930784"/>
            <a:ext cx="9144000" cy="307777"/>
          </a:xfrm>
          <a:prstGeom prst="rect">
            <a:avLst/>
          </a:prstGeom>
          <a:noFill/>
        </p:spPr>
        <p:txBody>
          <a:bodyPr wrap="square">
            <a:spAutoFit/>
          </a:bodyPr>
          <a:lstStyle/>
          <a:p>
            <a:pPr algn="r"/>
            <a:r>
              <a:rPr lang="en-US" dirty="0"/>
              <a:t>Πηγή: https://mydroneproject.eu/2025/07/22/why-digital-literacy-is-no-longer-optional/</a:t>
            </a:r>
          </a:p>
        </p:txBody>
      </p:sp>
      <p:sp>
        <p:nvSpPr>
          <p:cNvPr id="3" name="Υπότιτλος 2">
            <a:extLst>
              <a:ext uri="{FF2B5EF4-FFF2-40B4-BE49-F238E27FC236}">
                <a16:creationId xmlns:a16="http://schemas.microsoft.com/office/drawing/2014/main" id="{C3FA6821-D442-AC9E-999D-7FC6CF7A5765}"/>
              </a:ext>
            </a:extLst>
          </p:cNvPr>
          <p:cNvSpPr>
            <a:spLocks noGrp="1"/>
          </p:cNvSpPr>
          <p:nvPr>
            <p:ph type="subTitle" idx="1"/>
          </p:nvPr>
        </p:nvSpPr>
        <p:spPr>
          <a:xfrm>
            <a:off x="1013345" y="2589663"/>
            <a:ext cx="9602616" cy="3376797"/>
          </a:xfrm>
        </p:spPr>
        <p:txBody>
          <a:bodyPr>
            <a:noAutofit/>
          </a:bodyPr>
          <a:lstStyle/>
          <a:p>
            <a:pPr marL="25400" indent="0" algn="l">
              <a:lnSpc>
                <a:spcPct val="170000"/>
              </a:lnSpc>
            </a:pPr>
            <a:r>
              <a:rPr lang="en-US" dirty="0">
                <a:solidFill>
                  <a:schemeClr val="tx1"/>
                </a:solidFill>
                <a:latin typeface="Bricolage Grotesque" panose="020B0604020202020204" charset="0"/>
              </a:rPr>
              <a:t>Ο σημερινός ψηφιακός κόσμος […] είναι ένα πολύπλοκο σύστημα πειθούς, επιρροής και συνεχούς αλληλεπίδρασης, το οποίο συχνά διαμορφώνεται από αλγόριθμους που οι έφηβοι δεν κατανοούν και δεν ελέγχουν.</a:t>
            </a:r>
          </a:p>
          <a:p>
            <a:pPr marL="25400" indent="0" algn="l">
              <a:lnSpc>
                <a:spcPct val="170000"/>
              </a:lnSpc>
            </a:pPr>
            <a:r>
              <a:rPr lang="en-US" dirty="0">
                <a:solidFill>
                  <a:schemeClr val="tx1"/>
                </a:solidFill>
                <a:latin typeface="Bricolage Grotesque" panose="020B0604020202020204" charset="0"/>
              </a:rPr>
              <a:t> </a:t>
            </a: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2373447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30390-2731-63BC-EEC1-4E072D25466B}"/>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DF9181C-9C45-C465-3BFB-79E3D97456E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Χρήση ψηφιακών </a:t>
            </a:r>
            <a:r>
              <a:rPr lang="en-US" dirty="0" err="1">
                <a:latin typeface="Bricolage Grotesque" panose="020B0604020202020204" charset="0"/>
              </a:rPr>
              <a:t>μέσων</a:t>
            </a:r>
            <a:r>
              <a:rPr lang="en-US" dirty="0">
                <a:latin typeface="Bricolage Grotesque" panose="020B0604020202020204" charset="0"/>
              </a:rPr>
              <a:t> </a:t>
            </a:r>
            <a:r>
              <a:rPr lang="en-US" dirty="0" err="1">
                <a:latin typeface="Bricolage Grotesque" panose="020B0604020202020204" charset="0"/>
              </a:rPr>
              <a:t>τους</a:t>
            </a:r>
            <a:r>
              <a:rPr lang="el-GR" dirty="0">
                <a:latin typeface="Bricolage Grotesque" panose="020B0604020202020204" charset="0"/>
              </a:rPr>
              <a:t>/τις</a:t>
            </a:r>
            <a:r>
              <a:rPr lang="en-US" dirty="0">
                <a:latin typeface="Bricolage Grotesque" panose="020B0604020202020204" charset="0"/>
              </a:rPr>
              <a:t> </a:t>
            </a:r>
            <a:r>
              <a:rPr lang="en-US" dirty="0" err="1">
                <a:latin typeface="Bricolage Grotesque" panose="020B0604020202020204" charset="0"/>
              </a:rPr>
              <a:t>νέους</a:t>
            </a:r>
            <a:r>
              <a:rPr lang="el-GR" dirty="0">
                <a:latin typeface="Bricolage Grotesque" panose="020B0604020202020204" charset="0"/>
              </a:rPr>
              <a:t>/νέες</a:t>
            </a:r>
            <a:r>
              <a:rPr lang="en-US" dirty="0">
                <a:latin typeface="Bricolage Grotesque" panose="020B0604020202020204" charset="0"/>
              </a:rPr>
              <a:t> </a:t>
            </a:r>
            <a:r>
              <a:rPr lang="en-US" dirty="0" err="1">
                <a:latin typeface="Bricolage Grotesque" panose="020B0604020202020204" charset="0"/>
              </a:rPr>
              <a:t>στην</a:t>
            </a:r>
            <a:r>
              <a:rPr lang="en-US" dirty="0">
                <a:latin typeface="Bricolage Grotesque" panose="020B0604020202020204" charset="0"/>
              </a:rPr>
              <a:t> ΕΕ</a:t>
            </a:r>
            <a:endParaRPr lang="el-GR" dirty="0"/>
          </a:p>
        </p:txBody>
      </p:sp>
      <p:sp>
        <p:nvSpPr>
          <p:cNvPr id="4" name="Google Shape;118;p2">
            <a:extLst>
              <a:ext uri="{FF2B5EF4-FFF2-40B4-BE49-F238E27FC236}">
                <a16:creationId xmlns:a16="http://schemas.microsoft.com/office/drawing/2014/main" id="{CE428F9F-7042-1CC6-1843-F6D153D0450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5C09820D-C41F-67DD-8955-018775538B5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A732FB0-6893-9FB8-CB21-434A2209FFA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0717C4D8-3595-9BFD-39E6-1A2F59CC8FC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C1A5AA5-7885-CA8F-6D89-67B9A6FDC03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8D53E56-8E4B-D607-CAA6-B91712B940E6}"/>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3CA06F4-FBDE-55CE-9AD8-065479EA477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278E89EF-C443-F6B4-2830-5B85B1FB9F7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0E865F9-EA06-7A6D-BCCE-6738FADC854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8D8CBFA-0A68-2CD5-B879-7933F4DDA21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A5818703-9D3C-CDF4-9FAF-04B8560D93B7}"/>
              </a:ext>
            </a:extLst>
          </p:cNvPr>
          <p:cNvSpPr txBox="1"/>
          <p:nvPr/>
        </p:nvSpPr>
        <p:spPr>
          <a:xfrm>
            <a:off x="9144000" y="9930784"/>
            <a:ext cx="9144000" cy="307777"/>
          </a:xfrm>
          <a:prstGeom prst="rect">
            <a:avLst/>
          </a:prstGeom>
          <a:noFill/>
        </p:spPr>
        <p:txBody>
          <a:bodyPr wrap="square">
            <a:spAutoFit/>
          </a:bodyPr>
          <a:lstStyle/>
          <a:p>
            <a:pPr algn="r"/>
            <a:r>
              <a:rPr lang="en-US" dirty="0"/>
              <a:t>Πηγή: https://mydroneproject.eu/2025/07/22/why-digital-literacy-is-no-longer-optional/</a:t>
            </a:r>
          </a:p>
        </p:txBody>
      </p:sp>
      <p:sp>
        <p:nvSpPr>
          <p:cNvPr id="3" name="Υπότιτλος 2">
            <a:extLst>
              <a:ext uri="{FF2B5EF4-FFF2-40B4-BE49-F238E27FC236}">
                <a16:creationId xmlns:a16="http://schemas.microsoft.com/office/drawing/2014/main" id="{6B1A2484-F01C-0ACE-985E-C2097A3A268C}"/>
              </a:ext>
            </a:extLst>
          </p:cNvPr>
          <p:cNvSpPr>
            <a:spLocks noGrp="1"/>
          </p:cNvSpPr>
          <p:nvPr>
            <p:ph type="subTitle" idx="1"/>
          </p:nvPr>
        </p:nvSpPr>
        <p:spPr>
          <a:xfrm>
            <a:off x="1033222" y="2082863"/>
            <a:ext cx="11300575" cy="3376797"/>
          </a:xfrm>
        </p:spPr>
        <p:txBody>
          <a:bodyPr>
            <a:noAutofit/>
          </a:bodyPr>
          <a:lstStyle/>
          <a:p>
            <a:pPr marL="25400" indent="0" algn="l">
              <a:lnSpc>
                <a:spcPct val="170000"/>
              </a:lnSpc>
            </a:pPr>
            <a:r>
              <a:rPr lang="en-US" dirty="0">
                <a:solidFill>
                  <a:schemeClr val="tx1"/>
                </a:solidFill>
                <a:latin typeface="Bricolage Grotesque" panose="020B0604020202020204" charset="0"/>
              </a:rPr>
              <a:t>Οι έφηβοι</a:t>
            </a:r>
          </a:p>
          <a:p>
            <a:pPr marL="482600" indent="-457200" algn="l">
              <a:buFontTx/>
              <a:buChar char="-"/>
            </a:pPr>
            <a:r>
              <a:rPr lang="en-US" dirty="0">
                <a:solidFill>
                  <a:schemeClr val="tx1"/>
                </a:solidFill>
                <a:latin typeface="Bricolage Grotesque" panose="020B0604020202020204" charset="0"/>
              </a:rPr>
              <a:t>εκτίθενται σε παραπληροφόρηση και deepfakes που φαίνονται όλο και πιο πειστικά</a:t>
            </a:r>
          </a:p>
          <a:p>
            <a:pPr marL="482600" indent="-457200" algn="l">
              <a:buFontTx/>
              <a:buChar char="-"/>
            </a:pPr>
            <a:endParaRPr lang="en-US" dirty="0">
              <a:solidFill>
                <a:schemeClr val="tx1"/>
              </a:solidFill>
              <a:latin typeface="Bricolage Grotesque" panose="020B0604020202020204" charset="0"/>
            </a:endParaRPr>
          </a:p>
          <a:p>
            <a:pPr marL="482600" indent="-457200" algn="l">
              <a:buFontTx/>
              <a:buChar char="-"/>
            </a:pPr>
            <a:r>
              <a:rPr lang="en-US" dirty="0">
                <a:solidFill>
                  <a:schemeClr val="tx1"/>
                </a:solidFill>
                <a:latin typeface="Bricolage Grotesque" panose="020B0604020202020204" charset="0"/>
              </a:rPr>
              <a:t>αντιμετωπίζουν διαδικτυακό εκφοβισμό, κοινωνική πίεση και αλγοριθμική χειραγώγηση</a:t>
            </a:r>
          </a:p>
          <a:p>
            <a:pPr marL="482600" indent="-457200" algn="l">
              <a:buFontTx/>
              <a:buChar char="-"/>
            </a:pPr>
            <a:endParaRPr lang="en-US" dirty="0">
              <a:solidFill>
                <a:schemeClr val="tx1"/>
              </a:solidFill>
              <a:latin typeface="Bricolage Grotesque" panose="020B0604020202020204" charset="0"/>
            </a:endParaRPr>
          </a:p>
          <a:p>
            <a:pPr marL="482600" indent="-457200" algn="l">
              <a:buFontTx/>
              <a:buChar char="-"/>
            </a:pPr>
            <a:r>
              <a:rPr lang="en-US" dirty="0">
                <a:solidFill>
                  <a:schemeClr val="tx1"/>
                </a:solidFill>
                <a:latin typeface="Bricolage Grotesque" panose="020B0604020202020204" charset="0"/>
              </a:rPr>
              <a:t>αντιμετωπίζουν εθιστικό σχεδιασμό, υπερβολική προσοχή και διακριτική παρακολούθηση — όλα αυτά συχνά χωρίς την καθοδήγηση των ενηλίκων</a:t>
            </a:r>
          </a:p>
          <a:p>
            <a:pPr marL="482600" indent="-457200" algn="l">
              <a:buFontTx/>
              <a:buChar char="-"/>
            </a:pPr>
            <a:endParaRPr lang="en-US" dirty="0">
              <a:solidFill>
                <a:schemeClr val="tx1"/>
              </a:solidFill>
              <a:latin typeface="Bricolage Grotesque" panose="020B0604020202020204" charset="0"/>
            </a:endParaRPr>
          </a:p>
          <a:p>
            <a:pPr marL="482600" indent="-457200" algn="l">
              <a:buFontTx/>
              <a:buChar char="-"/>
            </a:pPr>
            <a:r>
              <a:rPr lang="en-US" dirty="0">
                <a:solidFill>
                  <a:schemeClr val="tx1"/>
                </a:solidFill>
                <a:latin typeface="Bricolage Grotesque" panose="020B0604020202020204" charset="0"/>
              </a:rPr>
              <a:t>συναντούν περιεχόμενο που διαμορφώνει την ταυτότητα, τις πεποιθήσεις και την ψυχική τους υγεία, μερικές φορές περισσότερο από ό,τι το άμεσο περιβάλλον τους.</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319815640"/>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22417</TotalTime>
  <Words>4519</Words>
  <Application>Microsoft Macintosh PowerPoint</Application>
  <PresentationFormat>Custom</PresentationFormat>
  <Paragraphs>500</Paragraphs>
  <Slides>76</Slides>
  <Notes>57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76</vt:i4>
      </vt:variant>
    </vt:vector>
  </HeadingPairs>
  <TitlesOfParts>
    <vt:vector size="82" baseType="lpstr">
      <vt:lpstr>Arial</vt:lpstr>
      <vt:lpstr>Bricolage Grotesque</vt:lpstr>
      <vt:lpstr>Calibri</vt:lpstr>
      <vt:lpstr>Helvetica Neue</vt:lpstr>
      <vt:lpstr>Poppins</vt:lpstr>
      <vt:lpstr>Office Theme</vt:lpstr>
      <vt:lpstr>PowerPoint Presentation</vt:lpstr>
      <vt:lpstr>PowerPoint Presentation</vt:lpstr>
      <vt:lpstr>PowerPoint Presentation</vt:lpstr>
      <vt:lpstr>Χρήση ψηφιακών μέσων από τους/τις νέους/νέες στην ΕΕ</vt:lpstr>
      <vt:lpstr>Χρήση ψηφιακών μέσων τους/τις νέους/νέες στην ΕΕ</vt:lpstr>
      <vt:lpstr>Χρήση ψηφιακών μέσων τους/τις νέους/νέες στην ΕΕ</vt:lpstr>
      <vt:lpstr>Χρήση ψηφιακών μέσων τους/τις νέους/νέες στην ΕΕ</vt:lpstr>
      <vt:lpstr>Χρήση ψηφιακών μέσων τους/τις νέους/νέες στην ΕΕ</vt:lpstr>
      <vt:lpstr>Χρήση ψηφιακών μέσων τους/τις νέους/νέες στην ΕΕ</vt:lpstr>
      <vt:lpstr>Ψηφιακά μέσα: πόρος και απειλή</vt:lpstr>
      <vt:lpstr>Ψηφιακά μέσα: πόρος και απειλή</vt:lpstr>
      <vt:lpstr>Ψηφιακά μέσα: πόρος και απειλή</vt:lpstr>
      <vt:lpstr>Ψηφιακά μέσα: πόρος και απειλή</vt:lpstr>
      <vt:lpstr>Ψηφιακά μέσα: πόρος και απειλή</vt:lpstr>
      <vt:lpstr>Πληροφόρηση και ψηφιακή παιδεία</vt:lpstr>
      <vt:lpstr>Πληροφόρηση και ψηφιακή παιδεία</vt:lpstr>
      <vt:lpstr>Πληροφοριακή και πολυμεσική παιδεία</vt:lpstr>
      <vt:lpstr>Πληροφοριακή και ψηφιακή παιδεία</vt:lpstr>
      <vt:lpstr>Πληροφοριακή και πολυμεσική παιδεία</vt:lpstr>
      <vt:lpstr>PowerPoint Presentation</vt:lpstr>
      <vt:lpstr>Παρουσίαση του εαυτού και της ομάδας</vt:lpstr>
      <vt:lpstr>Παρουσίαση του εαυτού και της ομάδας</vt:lpstr>
      <vt:lpstr>Παρουσίαση του εαυτού και της ομάδας</vt:lpstr>
      <vt:lpstr>PowerPoint Presentation</vt:lpstr>
      <vt:lpstr>Πώς να καταπολεμήσετε  την παραπληροφόρηση / την εσφαλμένη πληροφόρηση.</vt:lpstr>
      <vt:lpstr>Πώς να καταπολεμήσετε  την παραπληροφόρηση / την εσφαλμένη πληροφόρηση.</vt:lpstr>
      <vt:lpstr>PowerPoint Presentation</vt:lpstr>
      <vt:lpstr>Μια προσέγγιση οικοσυστήματος</vt:lpstr>
      <vt:lpstr>Μια προσέγγιση οικοσυστήματος</vt:lpstr>
      <vt:lpstr>Μια προσέγγιση οικοσυστήματος</vt:lpstr>
      <vt:lpstr>HILDA, μια προσέγγιση οικοσυστήματος: Οι ενότητες</vt:lpstr>
      <vt:lpstr>PowerPoint Presentation</vt:lpstr>
      <vt:lpstr>PowerPoint Presentation</vt:lpstr>
      <vt:lpstr>HILDA, μια προσέγγιση οικοσυστήματος: Τα ενότητες</vt:lpstr>
      <vt:lpstr>HILDA, μια προσέγγιση οικοσυστήματος: Τα modules</vt:lpstr>
      <vt:lpstr>HILDA, μια προσέγγιση οικοσυστήματος: Τα</vt:lpstr>
      <vt:lpstr>Παραπληροφόρηση / Εσφαλμένη πληροφόρηση. Μια προσέγγιση οικοσυστήματος: τα Μοντέλα</vt:lpstr>
      <vt:lpstr>PowerPoint Presentation</vt:lpstr>
      <vt:lpstr>Συνδυάσιμα μαθήματα</vt:lpstr>
      <vt:lpstr>Συνδυάσιμα modules</vt:lpstr>
      <vt:lpstr>Συνδυάσιμα modules</vt:lpstr>
      <vt:lpstr>Ενδιασυνδεόμενες ενότητες</vt:lpstr>
      <vt:lpstr>Συνδυάσιμα μαθήματα</vt:lpstr>
      <vt:lpstr>Συνύπαρξη ή διαχωρισμός των ομάδων των εκπαιδευομένων  σε μαθήματα που παραδίδονται συγχρονισμένα</vt:lpstr>
      <vt:lpstr>Συνύπαρξη ή διαχωρισμός των ομάδων των εκπαιδευομένων  σε μαθήματα που παραδίδονται συγχρονισμένα</vt:lpstr>
      <vt:lpstr>Παράδοση</vt:lpstr>
      <vt:lpstr>PowerPoint Presentation</vt:lpstr>
      <vt:lpstr>Το εννοιολογικό υπόβαθρο</vt:lpstr>
      <vt:lpstr>Παραπληροφόρηση μέσω μιας προσέγγισης οικοσυστήματος</vt:lpstr>
      <vt:lpstr>Ιστορικότητα του ζητήματος</vt:lpstr>
      <vt:lpstr>Ιστορικότητα του ζητήματος</vt:lpstr>
      <vt:lpstr>Νέες πτυχές της παραπληροφόρησης σήμερα</vt:lpstr>
      <vt:lpstr>Νέες πτυχές της παραπληροφόρησης σήμερα</vt:lpstr>
      <vt:lpstr>Νέες πτυχές της παραπληροφόρησης σήμερα</vt:lpstr>
      <vt:lpstr>Νέες πτυχές της παραπληροφόρησης σήμερα</vt:lpstr>
      <vt:lpstr>Νέες πτυχές της παραπληροφόρησης σήμερα</vt:lpstr>
      <vt:lpstr>Νέες πτυχές της παραπληροφόρησης σήμερα</vt:lpstr>
      <vt:lpstr>Νέες πτυχές της παραπληροφόρησης σήμερα</vt:lpstr>
      <vt:lpstr>Νέες πτυχές της παραπληροφόρησης σήμερα</vt:lpstr>
      <vt:lpstr>Οικοσυστημική προσέγγιση της παραπληροφόρησης</vt:lpstr>
      <vt:lpstr>Οικοσυστημική προσέγγιση της παραπληροφόρησης</vt:lpstr>
      <vt:lpstr>Οικοσυστημική προσέγγιση της παραπληροφόρησης</vt:lpstr>
      <vt:lpstr>Η τεχνητή νοημοσύνη στο οικοσύστημα</vt:lpstr>
      <vt:lpstr>Η τεχνητή νοημοσύνη στο οικοσύστημα</vt:lpstr>
      <vt:lpstr>Η τεχνητή νοημοσύνη στο οικοσύστημα</vt:lpstr>
      <vt:lpstr>Η τεχνητή νοημοσύνη στο οικοσύστημα</vt:lpstr>
      <vt:lpstr>Η τεχνητή νοημοσύνη στο οικοσύστημα</vt:lpstr>
      <vt:lpstr>Η τεχνητή νοημοσύνη στο οικοσύστημα</vt:lpstr>
      <vt:lpstr>Η τεχνητή νοημοσύνη στο οικοσύστημα</vt:lpstr>
      <vt:lpstr>Η τεχνητή νοημοσύνη στο οικοσύστημα</vt:lpstr>
      <vt:lpstr>Γνωστική αστάθεια</vt:lpstr>
      <vt:lpstr>Επιστημική αστάθεια</vt:lpstr>
      <vt:lpstr>Γνωστική αστάθεια</vt:lpstr>
      <vt:lpstr>Γνωστική αστάθεια</vt:lpstr>
      <vt:lpstr>Γνωστική αστάθεια</vt:lpstr>
      <vt:lpstr>Γνωστική αστάθεια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Kyriakos Demetriou;Christiana Karousiou</dc:creator>
  <cp:keywords>, docId:E7C3DEE48D0986CCC953435015E70E9F</cp:keywords>
  <cp:lastModifiedBy>Effrosyni Kostara</cp:lastModifiedBy>
  <cp:revision>209</cp:revision>
  <dcterms:created xsi:type="dcterms:W3CDTF">2006-08-16T00:00:00Z</dcterms:created>
  <dcterms:modified xsi:type="dcterms:W3CDTF">2025-12-28T16:12:00Z</dcterms:modified>
</cp:coreProperties>
</file>